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43" r:id="rId50"/>
    <p:sldId id="304" r:id="rId51"/>
    <p:sldId id="305" r:id="rId52"/>
    <p:sldId id="306" r:id="rId53"/>
    <p:sldId id="307" r:id="rId54"/>
    <p:sldId id="308" r:id="rId55"/>
    <p:sldId id="309" r:id="rId56"/>
    <p:sldId id="345"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036" autoAdjust="0"/>
  </p:normalViewPr>
  <p:slideViewPr>
    <p:cSldViewPr snapToGrid="0">
      <p:cViewPr varScale="1">
        <p:scale>
          <a:sx n="73" d="100"/>
          <a:sy n="73" d="100"/>
        </p:scale>
        <p:origin x="233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DB247-FB93-4A77-A4AC-60FF370D73BA}" type="datetimeFigureOut">
              <a:rPr lang="en-US" smtClean="0"/>
              <a:t>1/17/2025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2DA840-6376-40CF-BB74-F87419C89AF8}" type="slidenum">
              <a:rPr lang="en-US" smtClean="0"/>
              <a:t>‹#›</a:t>
            </a:fld>
            <a:endParaRPr lang="en-US"/>
          </a:p>
        </p:txBody>
      </p:sp>
    </p:spTree>
    <p:extLst>
      <p:ext uri="{BB962C8B-B14F-4D97-AF65-F5344CB8AC3E}">
        <p14:creationId xmlns:p14="http://schemas.microsoft.com/office/powerpoint/2010/main" val="709198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irebase.google.com/support?hl=r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firebase.blog/category/hosti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firebase.google.com/docs/flutter/setup"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firebase.google.com/docs/remote-config/load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en-US" sz="1200" b="0" i="0" kern="1200" smtClean="0">
                <a:solidFill>
                  <a:schemeClr val="tx1"/>
                </a:solidFill>
                <a:effectLst/>
                <a:latin typeface="+mn-lt"/>
                <a:ea typeface="+mn-ea"/>
                <a:cs typeface="+mn-cs"/>
              </a:rPr>
              <a:t> </a:t>
            </a:r>
            <a:r>
              <a:rPr lang="ru-RU" sz="1200" b="0" i="0" kern="120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оба продукта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при совместном использовании становятся универсальными и мощными. Самое приятное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то, что вы можете использовать его для всех мобильных платформ, включая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и даже </a:t>
            </a:r>
            <a:r>
              <a:rPr lang="ru-RU" sz="1200" b="0" i="0" kern="1200" dirty="0" err="1" smtClean="0">
                <a:solidFill>
                  <a:schemeClr val="tx1"/>
                </a:solidFill>
                <a:effectLst/>
                <a:latin typeface="+mn-lt"/>
                <a:ea typeface="+mn-ea"/>
                <a:cs typeface="+mn-cs"/>
              </a:rPr>
              <a:t>Fuchsia</a:t>
            </a:r>
            <a:r>
              <a:rPr lang="ru-RU" sz="1200" b="0" i="0" kern="1200" dirty="0" smtClean="0">
                <a:solidFill>
                  <a:schemeClr val="tx1"/>
                </a:solidFill>
                <a:effectLst/>
                <a:latin typeface="+mn-lt"/>
                <a:ea typeface="+mn-ea"/>
                <a:cs typeface="+mn-cs"/>
              </a:rPr>
              <a:t>. Вы также можете использовать его для веб-разработки, написанной на любом языке. Итак, что же такое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спросите вы?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также является платформой для разработки приложений, но используется для серверной части, которая обычно включает в себя базу данных, аутентификацию и многое-многое другое, и, самое главное, она бесплатна для производства и тестирования.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a:t>
            </a:fld>
            <a:endParaRPr lang="en-US"/>
          </a:p>
        </p:txBody>
      </p:sp>
    </p:spTree>
    <p:extLst>
      <p:ext uri="{BB962C8B-B14F-4D97-AF65-F5344CB8AC3E}">
        <p14:creationId xmlns:p14="http://schemas.microsoft.com/office/powerpoint/2010/main" val="1288433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все ваши ошибки, возможно, устранены.</a:t>
            </a:r>
            <a:r>
              <a:rPr lang="ru-RU" dirty="0" smtClean="0"/>
              <a:t/>
            </a:r>
            <a:br>
              <a:rPr lang="ru-RU" dirty="0" smtClean="0"/>
            </a:br>
            <a:r>
              <a:rPr lang="ru-RU" sz="1200" b="0" i="0" kern="1200" dirty="0" smtClean="0">
                <a:solidFill>
                  <a:schemeClr val="tx1"/>
                </a:solidFill>
                <a:effectLst/>
                <a:latin typeface="+mn-lt"/>
                <a:ea typeface="+mn-ea"/>
                <a:cs typeface="+mn-cs"/>
              </a:rPr>
              <a:t>Возвращайтесь к себе </a:t>
            </a:r>
            <a:r>
              <a:rPr lang="ru-RU" sz="1200" b="0" i="0" kern="1200" dirty="0" err="1" smtClean="0">
                <a:solidFill>
                  <a:schemeClr val="tx1"/>
                </a:solidFill>
                <a:effectLst/>
                <a:latin typeface="+mn-lt"/>
                <a:ea typeface="+mn-ea"/>
                <a:cs typeface="+mn-cs"/>
              </a:rPr>
              <a:t>домой.Вместо</a:t>
            </a:r>
            <a:r>
              <a:rPr lang="ru-RU" sz="1200" b="0" i="0" kern="1200" dirty="0" smtClean="0">
                <a:solidFill>
                  <a:schemeClr val="tx1"/>
                </a:solidFill>
                <a:effectLst/>
                <a:latin typeface="+mn-lt"/>
                <a:ea typeface="+mn-ea"/>
                <a:cs typeface="+mn-cs"/>
              </a:rPr>
              <a:t> того, чтобы возвращать </a:t>
            </a:r>
            <a:r>
              <a:rPr lang="ru-RU" sz="1200" b="0" i="0" kern="1200" dirty="0" err="1" smtClean="0">
                <a:solidFill>
                  <a:schemeClr val="tx1"/>
                </a:solidFill>
                <a:effectLst/>
                <a:latin typeface="+mn-lt"/>
                <a:ea typeface="+mn-ea"/>
                <a:cs typeface="+mn-cs"/>
              </a:rPr>
              <a:t>Container</a:t>
            </a:r>
            <a:r>
              <a:rPr lang="ru-RU" sz="1200" b="0" i="0" kern="1200" dirty="0" smtClean="0">
                <a:solidFill>
                  <a:schemeClr val="tx1"/>
                </a:solidFill>
                <a:effectLst/>
                <a:latin typeface="+mn-lt"/>
                <a:ea typeface="+mn-ea"/>
                <a:cs typeface="+mn-cs"/>
              </a:rPr>
              <a:t>, заставьте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возвращать </a:t>
            </a:r>
            <a:r>
              <a:rPr lang="ru-RU" sz="1200" b="0" i="0" kern="1200" dirty="0" err="1" smtClean="0">
                <a:solidFill>
                  <a:schemeClr val="tx1"/>
                </a:solidFill>
                <a:effectLst/>
                <a:latin typeface="+mn-lt"/>
                <a:ea typeface="+mn-ea"/>
                <a:cs typeface="+mn-cs"/>
              </a:rPr>
              <a:t>MaterialApp</a:t>
            </a:r>
            <a:r>
              <a:rPr lang="ru-RU" sz="1200" b="0" i="0" kern="1200" dirty="0" smtClean="0">
                <a:solidFill>
                  <a:schemeClr val="tx1"/>
                </a:solidFill>
                <a:effectLst/>
                <a:latin typeface="+mn-lt"/>
                <a:ea typeface="+mn-ea"/>
                <a:cs typeface="+mn-cs"/>
              </a:rPr>
              <a:t> и установите его </a:t>
            </a:r>
            <a:r>
              <a:rPr lang="ru-RU" sz="1200" b="0" i="0" kern="1200" dirty="0" err="1" smtClean="0">
                <a:solidFill>
                  <a:schemeClr val="tx1"/>
                </a:solidFill>
                <a:effectLst/>
                <a:latin typeface="+mn-lt"/>
                <a:ea typeface="+mn-ea"/>
                <a:cs typeface="+mn-cs"/>
              </a:rPr>
              <a:t>home</a:t>
            </a:r>
            <a:r>
              <a:rPr lang="ru-RU" sz="1200" b="0" i="0" kern="1200" dirty="0" smtClean="0">
                <a:solidFill>
                  <a:schemeClr val="tx1"/>
                </a:solidFill>
                <a:effectLst/>
                <a:latin typeface="+mn-lt"/>
                <a:ea typeface="+mn-ea"/>
                <a:cs typeface="+mn-cs"/>
              </a:rPr>
              <a:t> в качестве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Scaffold</a:t>
            </a:r>
            <a:r>
              <a:rPr lang="ru-RU" sz="1200" b="0" i="0" kern="1200" dirty="0" smtClean="0">
                <a:solidFill>
                  <a:schemeClr val="tx1"/>
                </a:solidFill>
                <a:effectLst/>
                <a:latin typeface="+mn-lt"/>
                <a:ea typeface="+mn-ea"/>
                <a:cs typeface="+mn-cs"/>
              </a:rPr>
              <a:t>. Внутри вашего </a:t>
            </a:r>
            <a:r>
              <a:rPr lang="ru-RU" sz="1200" b="0" i="0" kern="1200" dirty="0" err="1" smtClean="0">
                <a:solidFill>
                  <a:schemeClr val="tx1"/>
                </a:solidFill>
                <a:effectLst/>
                <a:latin typeface="+mn-lt"/>
                <a:ea typeface="+mn-ea"/>
                <a:cs typeface="+mn-cs"/>
              </a:rPr>
              <a:t>Scaffold</a:t>
            </a:r>
            <a:r>
              <a:rPr lang="ru-RU" sz="1200" b="0" i="0" kern="1200" dirty="0" smtClean="0">
                <a:solidFill>
                  <a:schemeClr val="tx1"/>
                </a:solidFill>
                <a:effectLst/>
                <a:latin typeface="+mn-lt"/>
                <a:ea typeface="+mn-ea"/>
                <a:cs typeface="+mn-cs"/>
              </a:rPr>
              <a:t> инициализируйте панель приложений и назовите ее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Теперь внутри вашего тела </a:t>
            </a:r>
            <a:r>
              <a:rPr lang="ru-RU" sz="1200" b="0" i="0" kern="1200" dirty="0" err="1" smtClean="0">
                <a:solidFill>
                  <a:schemeClr val="tx1"/>
                </a:solidFill>
                <a:effectLst/>
                <a:latin typeface="+mn-lt"/>
                <a:ea typeface="+mn-ea"/>
                <a:cs typeface="+mn-cs"/>
              </a:rPr>
              <a:t>Scaffold</a:t>
            </a:r>
            <a:r>
              <a:rPr lang="ru-RU" sz="1200" b="0" i="0" kern="1200" dirty="0" smtClean="0">
                <a:solidFill>
                  <a:schemeClr val="tx1"/>
                </a:solidFill>
                <a:effectLst/>
                <a:latin typeface="+mn-lt"/>
                <a:ea typeface="+mn-ea"/>
                <a:cs typeface="+mn-cs"/>
              </a:rPr>
              <a:t> инициализируйте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-столбец. Теперь ваш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будет выглядеть следующим образом: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10</a:t>
            </a:fld>
            <a:endParaRPr lang="en-US"/>
          </a:p>
        </p:txBody>
      </p:sp>
    </p:spTree>
    <p:extLst>
      <p:ext uri="{BB962C8B-B14F-4D97-AF65-F5344CB8AC3E}">
        <p14:creationId xmlns:p14="http://schemas.microsoft.com/office/powerpoint/2010/main" val="133785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Внутри нашего столбца у нас будут дочерние элементы, которые будут нашим текстовым полем, используемым для ввода текстового значения, и эти текстовые значения будут сохранены в нашем облачном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тело: Столбец(</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прочитать о </a:t>
            </a:r>
            <a:r>
              <a:rPr lang="ru-RU" sz="1200" b="0" i="0" kern="1200" dirty="0" err="1" smtClean="0">
                <a:solidFill>
                  <a:schemeClr val="tx1"/>
                </a:solidFill>
                <a:effectLst/>
                <a:latin typeface="+mn-lt"/>
                <a:ea typeface="+mn-ea"/>
                <a:cs typeface="+mn-cs"/>
              </a:rPr>
              <a:t>виджете</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TextField</a:t>
            </a:r>
            <a:r>
              <a:rPr lang="ru-RU" sz="1200" b="0" i="0" kern="1200" dirty="0" smtClean="0">
                <a:solidFill>
                  <a:schemeClr val="tx1"/>
                </a:solidFill>
                <a:effectLst/>
                <a:latin typeface="+mn-lt"/>
                <a:ea typeface="+mn-ea"/>
                <a:cs typeface="+mn-cs"/>
              </a:rPr>
              <a:t> и его свойствах в кулинарной книге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поэтому не пугайтесь, когда увидите эти свойства и значения здесь впервые. Оформление здесь используется для предоставления свойств оформления текстового поля, включая стиль текста, цвет границы, радиус границы и т.д. </a:t>
            </a:r>
            <a:r>
              <a:rPr lang="ru-RU" sz="1200" b="0" i="0" kern="1200" dirty="0" err="1" smtClean="0">
                <a:solidFill>
                  <a:schemeClr val="tx1"/>
                </a:solidFill>
                <a:effectLst/>
                <a:latin typeface="+mn-lt"/>
                <a:ea typeface="+mn-ea"/>
                <a:cs typeface="+mn-cs"/>
              </a:rPr>
              <a:t>enabledBorder</a:t>
            </a:r>
            <a:r>
              <a:rPr lang="ru-RU" sz="1200" b="0" i="0" kern="1200" dirty="0" smtClean="0">
                <a:solidFill>
                  <a:schemeClr val="tx1"/>
                </a:solidFill>
                <a:effectLst/>
                <a:latin typeface="+mn-lt"/>
                <a:ea typeface="+mn-ea"/>
                <a:cs typeface="+mn-cs"/>
              </a:rPr>
              <a:t> используется для включения границы текстового поля, и вы можете использовать свойства, чтобы изменить его форму, размер и цвет по своему желанию. </a:t>
            </a:r>
            <a:r>
              <a:rPr lang="ru-RU" sz="1200" b="0" i="0" kern="1200" dirty="0" err="1" smtClean="0">
                <a:solidFill>
                  <a:schemeClr val="tx1"/>
                </a:solidFill>
                <a:effectLst/>
                <a:latin typeface="+mn-lt"/>
                <a:ea typeface="+mn-ea"/>
                <a:cs typeface="+mn-cs"/>
              </a:rPr>
              <a:t>LabelText</a:t>
            </a:r>
            <a:r>
              <a:rPr lang="ru-RU" sz="1200" b="0" i="0" kern="1200" dirty="0" smtClean="0">
                <a:solidFill>
                  <a:schemeClr val="tx1"/>
                </a:solidFill>
                <a:effectLst/>
                <a:latin typeface="+mn-lt"/>
                <a:ea typeface="+mn-ea"/>
                <a:cs typeface="+mn-cs"/>
              </a:rPr>
              <a:t> - это ваше текстовое значение, которое содержится в метке, чтобы пользователь знал, что вводить в метку.</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Давайте теперь добавим отступы к текстовому полю, потому что в данный момент, если вы запустите свое приложение, вы не будете по-настоящему довольны результатом, так как ваше текстовое поле будет касаться краев экрана, что придаст ему немного потрепанный вид.</a:t>
            </a:r>
            <a:r>
              <a:rPr lang="ru-RU" dirty="0" smtClean="0"/>
              <a:t/>
            </a:r>
            <a:br>
              <a:rPr lang="ru-RU" dirty="0" smtClean="0"/>
            </a:br>
            <a:r>
              <a:rPr lang="ru-RU" sz="1200" b="0" i="0" kern="1200" dirty="0" smtClean="0">
                <a:solidFill>
                  <a:schemeClr val="tx1"/>
                </a:solidFill>
                <a:effectLst/>
                <a:latin typeface="+mn-lt"/>
                <a:ea typeface="+mn-ea"/>
                <a:cs typeface="+mn-cs"/>
              </a:rPr>
              <a:t>Мы можем сделать это, обернув наше текстовое поле свойством </a:t>
            </a:r>
            <a:r>
              <a:rPr lang="ru-RU" sz="1200" b="0" i="0" kern="1200" dirty="0" err="1" smtClean="0">
                <a:solidFill>
                  <a:schemeClr val="tx1"/>
                </a:solidFill>
                <a:effectLst/>
                <a:latin typeface="+mn-lt"/>
                <a:ea typeface="+mn-ea"/>
                <a:cs typeface="+mn-cs"/>
              </a:rPr>
              <a:t>Padding</a:t>
            </a:r>
            <a:r>
              <a:rPr lang="ru-RU" sz="1200" b="0" i="0" kern="1200" dirty="0" smtClean="0">
                <a:solidFill>
                  <a:schemeClr val="tx1"/>
                </a:solidFill>
                <a:effectLst/>
                <a:latin typeface="+mn-lt"/>
                <a:ea typeface="+mn-ea"/>
                <a:cs typeface="+mn-cs"/>
              </a:rPr>
              <a:t>, а затем добавим с каждой стороны по 20,0 пикселей. Теперь ваш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TextField</a:t>
            </a:r>
            <a:r>
              <a:rPr lang="ru-RU" sz="1200" b="0" i="0" kern="1200" dirty="0" smtClean="0">
                <a:solidFill>
                  <a:schemeClr val="tx1"/>
                </a:solidFill>
                <a:effectLst/>
                <a:latin typeface="+mn-lt"/>
                <a:ea typeface="+mn-ea"/>
                <a:cs typeface="+mn-cs"/>
              </a:rPr>
              <a:t> будет выглядеть следующим образом.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11</a:t>
            </a:fld>
            <a:endParaRPr lang="en-US"/>
          </a:p>
        </p:txBody>
      </p:sp>
    </p:spTree>
    <p:extLst>
      <p:ext uri="{BB962C8B-B14F-4D97-AF65-F5344CB8AC3E}">
        <p14:creationId xmlns:p14="http://schemas.microsoft.com/office/powerpoint/2010/main" val="87156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После</a:t>
            </a:r>
            <a:r>
              <a:rPr lang="ru-RU" baseline="0" dirty="0" smtClean="0"/>
              <a:t> добавление отступов получим следующее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12</a:t>
            </a:fld>
            <a:endParaRPr lang="en-US"/>
          </a:p>
        </p:txBody>
      </p:sp>
    </p:spTree>
    <p:extLst>
      <p:ext uri="{BB962C8B-B14F-4D97-AF65-F5344CB8AC3E}">
        <p14:creationId xmlns:p14="http://schemas.microsoft.com/office/powerpoint/2010/main" val="970041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давайте создадим еще одно текстовое поле B. Вот совет: просто скопируйте предыдущее текстовое поле и вставьте его ниже, чтобы у вас было еще одно текстовое поле, но не забудьте изменить его метку на "Введите значение B". Таким образом, ваш дочерний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теперь будет выглядеть следующим образом:</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 теперь у вас будет 2 рабочих текстовых поля. Теперь давайте также добавим кнопку, чтобы при каждом нажатии на нее значения текстовых полей сохранялись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Для этой цели мы можем использовать </a:t>
            </a:r>
            <a:r>
              <a:rPr lang="ru-RU" sz="1200" b="0" i="0" kern="1200" dirty="0" err="1" smtClean="0">
                <a:solidFill>
                  <a:schemeClr val="tx1"/>
                </a:solidFill>
                <a:effectLst/>
                <a:latin typeface="+mn-lt"/>
                <a:ea typeface="+mn-ea"/>
                <a:cs typeface="+mn-cs"/>
              </a:rPr>
              <a:t>RaisedButton</a:t>
            </a:r>
            <a:r>
              <a:rPr lang="ru-RU" sz="1200" b="0" i="0" kern="1200" dirty="0" smtClean="0">
                <a:solidFill>
                  <a:schemeClr val="tx1"/>
                </a:solidFill>
                <a:effectLst/>
                <a:latin typeface="+mn-lt"/>
                <a:ea typeface="+mn-ea"/>
                <a:cs typeface="+mn-cs"/>
              </a:rPr>
              <a:t>, который поставляется с дочерним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который может быть вашим текстовым или графическим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и, что самое важное, он имеет значение </a:t>
            </a:r>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 определяет, что должна делать кнопка при нажатии. В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есть много разных кнопок, и вы можете прочитать о них здесь.</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Давайте назовем эту всплывающую кнопку "Добавить", потому что мы будем добавлять все наши данные в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13</a:t>
            </a:fld>
            <a:endParaRPr lang="en-US"/>
          </a:p>
        </p:txBody>
      </p:sp>
    </p:spTree>
    <p:extLst>
      <p:ext uri="{BB962C8B-B14F-4D97-AF65-F5344CB8AC3E}">
        <p14:creationId xmlns:p14="http://schemas.microsoft.com/office/powerpoint/2010/main" val="447010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если вы запустите свое приложение, вы увидите кнопку "Добавить", но пока она недоступна для нажатия, потому что мы установили для кнопки значение "При нажатии" равным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 Позже мы обновим ее для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чтобы перенести данные в вашу консоль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Итак, теперь, когда мы почти все настроили, давайте приступим к запуску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Для этого давайте импортируем пакет </a:t>
            </a:r>
            <a:r>
              <a:rPr lang="ru-RU" sz="1200" b="0" i="0" kern="1200" dirty="0" err="1" smtClean="0">
                <a:solidFill>
                  <a:schemeClr val="tx1"/>
                </a:solidFill>
                <a:effectLst/>
                <a:latin typeface="+mn-lt"/>
                <a:ea typeface="+mn-ea"/>
                <a:cs typeface="+mn-cs"/>
              </a:rPr>
              <a:t>firestore</a:t>
            </a:r>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Давайте начнем с инициализации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с помощью команды</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Добавьте эту команду перед вашим объявленным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с отслеживанием состояния, чтобы к нему можно было получить доступ по всему </a:t>
            </a:r>
            <a:r>
              <a:rPr lang="ru-RU" sz="1200" b="0" i="0" kern="1200" dirty="0" err="1" smtClean="0">
                <a:solidFill>
                  <a:schemeClr val="tx1"/>
                </a:solidFill>
                <a:effectLst/>
                <a:latin typeface="+mn-lt"/>
                <a:ea typeface="+mn-ea"/>
                <a:cs typeface="+mn-cs"/>
              </a:rPr>
              <a:t>дому.файл</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Теперь перейдите в консоль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откройте свой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project</a:t>
            </a:r>
            <a:r>
              <a:rPr lang="ru-RU" sz="1200" b="0" i="0" kern="1200" dirty="0" smtClean="0">
                <a:solidFill>
                  <a:schemeClr val="tx1"/>
                </a:solidFill>
                <a:effectLst/>
                <a:latin typeface="+mn-lt"/>
                <a:ea typeface="+mn-ea"/>
                <a:cs typeface="+mn-cs"/>
              </a:rPr>
              <a:t> и перейдите в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следующим образом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14</a:t>
            </a:fld>
            <a:endParaRPr lang="en-US"/>
          </a:p>
        </p:txBody>
      </p:sp>
    </p:spTree>
    <p:extLst>
      <p:ext uri="{BB962C8B-B14F-4D97-AF65-F5344CB8AC3E}">
        <p14:creationId xmlns:p14="http://schemas.microsoft.com/office/powerpoint/2010/main" val="392700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Нажмите "Создать базу данных" и выберите режим работы базы данных - рабочий или тестовый. Итак, что это за режимы?</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Рабочий режим</a:t>
            </a:r>
            <a:r>
              <a:rPr lang="ru-RU" dirty="0" smtClean="0"/>
              <a:t/>
            </a:r>
            <a:br>
              <a:rPr lang="ru-RU" dirty="0" smtClean="0"/>
            </a:br>
            <a:r>
              <a:rPr lang="ru-RU" sz="1200" b="0" i="0" kern="1200" dirty="0" smtClean="0">
                <a:solidFill>
                  <a:schemeClr val="tx1"/>
                </a:solidFill>
                <a:effectLst/>
                <a:latin typeface="+mn-lt"/>
                <a:ea typeface="+mn-ea"/>
                <a:cs typeface="+mn-cs"/>
              </a:rPr>
              <a:t>В этом случае ваши данные останутся конфиденциальными, а это значит, что после выхода вашего приложения на рынок доступ для чтения /записи будет предоставляться только в соответствии с вашими правилами безопасности</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Тестовый режим</a:t>
            </a:r>
            <a:r>
              <a:rPr lang="ru-RU" dirty="0" smtClean="0"/>
              <a:t/>
            </a:r>
            <a:br>
              <a:rPr lang="ru-RU" dirty="0" smtClean="0"/>
            </a:br>
            <a:r>
              <a:rPr lang="ru-RU" sz="1200" b="0" i="0" kern="1200" dirty="0" smtClean="0">
                <a:solidFill>
                  <a:schemeClr val="tx1"/>
                </a:solidFill>
                <a:effectLst/>
                <a:latin typeface="+mn-lt"/>
                <a:ea typeface="+mn-ea"/>
                <a:cs typeface="+mn-cs"/>
              </a:rPr>
              <a:t>По умолчанию ваши данные будут общедоступными, и вашему клиенту будет отказано в доступе на чтение и запись в течение 30 дней, если вы не укажете и не подтвердите правила безопасности для доступа.</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А пока давайте протестируем в рабочем режиме. Теперь нажмите "Далее" и выберите местоположение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рядом с вашей страной, это обеспечит меньшую задержку для более быстрого чтения / записи. Теперь, когда вы закончили, вы должны увидеть экран с данными вашего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15</a:t>
            </a:fld>
            <a:endParaRPr lang="en-US"/>
          </a:p>
        </p:txBody>
      </p:sp>
    </p:spTree>
    <p:extLst>
      <p:ext uri="{BB962C8B-B14F-4D97-AF65-F5344CB8AC3E}">
        <p14:creationId xmlns:p14="http://schemas.microsoft.com/office/powerpoint/2010/main" val="3078792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давайте начнем с добавления коллекции. Вы можете указать любой уникальный идентификатор для своей коллекции, внутри нашей коллекции у нас может быть несколько документов, в которых мы будем выполнять анализ данных. Я вызвал свою коллекцию от имени пользователя, где мы будем добавлять данные в соответствии с нашими пожеланиями. Вы также можете вручную добавлять данные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 извлекать их из своего приложения, а также делать это динамически из своего приложения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Вы можете сгенерировать и создать свой собственный идентификатор документа, если хотите, добавив его, как мы сделали для </a:t>
            </a:r>
            <a:r>
              <a:rPr lang="ru-RU" sz="1200" b="0" i="0" kern="1200" dirty="0" err="1" smtClean="0">
                <a:solidFill>
                  <a:schemeClr val="tx1"/>
                </a:solidFill>
                <a:effectLst/>
                <a:latin typeface="+mn-lt"/>
                <a:ea typeface="+mn-ea"/>
                <a:cs typeface="+mn-cs"/>
              </a:rPr>
              <a:t>collection</a:t>
            </a:r>
            <a:r>
              <a:rPr lang="ru-RU" sz="1200" b="0" i="0" kern="1200" dirty="0" smtClean="0">
                <a:solidFill>
                  <a:schemeClr val="tx1"/>
                </a:solidFill>
                <a:effectLst/>
                <a:latin typeface="+mn-lt"/>
                <a:ea typeface="+mn-ea"/>
                <a:cs typeface="+mn-cs"/>
              </a:rPr>
              <a:t>, или сгенерировать уникальный динамический идентификатор из нашего приложения.</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ЯНДЕКС ПЕРЕВОДЧИК</a:t>
            </a:r>
          </a:p>
          <a:p>
            <a:r>
              <a:rPr lang="ru-RU" sz="1200" b="0" i="0" kern="1200" dirty="0" smtClean="0">
                <a:solidFill>
                  <a:schemeClr val="tx1"/>
                </a:solidFill>
                <a:effectLst/>
                <a:latin typeface="+mn-lt"/>
                <a:ea typeface="+mn-ea"/>
                <a:cs typeface="+mn-cs"/>
              </a:rPr>
              <a:t>англ.</a:t>
            </a:r>
          </a:p>
          <a:p>
            <a:r>
              <a:rPr lang="ru-RU" sz="1200" b="0" i="0" kern="1200" dirty="0" smtClean="0">
                <a:solidFill>
                  <a:schemeClr val="tx1"/>
                </a:solidFill>
                <a:effectLst/>
                <a:latin typeface="+mn-lt"/>
                <a:ea typeface="+mn-ea"/>
                <a:cs typeface="+mn-cs"/>
              </a:rPr>
              <a:t>Давайте вернемся к нашему </a:t>
            </a:r>
            <a:r>
              <a:rPr lang="ru-RU" sz="1200" b="0" i="0" kern="1200" dirty="0" err="1" smtClean="0">
                <a:solidFill>
                  <a:schemeClr val="tx1"/>
                </a:solidFill>
                <a:effectLst/>
                <a:latin typeface="+mn-lt"/>
                <a:ea typeface="+mn-ea"/>
                <a:cs typeface="+mn-cs"/>
              </a:rPr>
              <a:t>дому.файл</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и прямо под синтаксисом объявления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над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с отслеживанием состояния, давайте создадим функцию под названием </a:t>
            </a:r>
            <a:r>
              <a:rPr lang="ru-RU" sz="1200" b="0" i="0" kern="1200" dirty="0" err="1" smtClean="0">
                <a:solidFill>
                  <a:schemeClr val="tx1"/>
                </a:solidFill>
                <a:effectLst/>
                <a:latin typeface="+mn-lt"/>
                <a:ea typeface="+mn-ea"/>
                <a:cs typeface="+mn-cs"/>
              </a:rPr>
              <a:t>add</a:t>
            </a:r>
            <a:r>
              <a:rPr lang="ru-RU" sz="1200" b="0" i="0" kern="1200" dirty="0" smtClean="0">
                <a:solidFill>
                  <a:schemeClr val="tx1"/>
                </a:solidFill>
                <a:effectLst/>
                <a:latin typeface="+mn-lt"/>
                <a:ea typeface="+mn-ea"/>
                <a:cs typeface="+mn-cs"/>
              </a:rPr>
              <a:t>.</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16</a:t>
            </a:fld>
            <a:endParaRPr lang="en-US"/>
          </a:p>
        </p:txBody>
      </p:sp>
    </p:spTree>
    <p:extLst>
      <p:ext uri="{BB962C8B-B14F-4D97-AF65-F5344CB8AC3E}">
        <p14:creationId xmlns:p14="http://schemas.microsoft.com/office/powerpoint/2010/main" val="676748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Здесь мы заходим в нашу коллекцию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идентификатором которой был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 и добавляем документ с предварительно сгенерированным </a:t>
            </a:r>
            <a:r>
              <a:rPr lang="ru-RU" sz="1200" b="0" i="0" kern="1200" dirty="0" err="1" smtClean="0">
                <a:solidFill>
                  <a:schemeClr val="tx1"/>
                </a:solidFill>
                <a:effectLst/>
                <a:latin typeface="+mn-lt"/>
                <a:ea typeface="+mn-ea"/>
                <a:cs typeface="+mn-cs"/>
              </a:rPr>
              <a:t>documentId</a:t>
            </a:r>
            <a:r>
              <a:rPr lang="ru-RU" sz="1200" b="0" i="0" kern="1200" dirty="0" smtClean="0">
                <a:solidFill>
                  <a:schemeClr val="tx1"/>
                </a:solidFill>
                <a:effectLst/>
                <a:latin typeface="+mn-lt"/>
                <a:ea typeface="+mn-ea"/>
                <a:cs typeface="+mn-cs"/>
              </a:rPr>
              <a:t>, вводим поля, имя и адрес электронной почты, и мы будем распечатывать значение нашего </a:t>
            </a:r>
            <a:r>
              <a:rPr lang="ru-RU" sz="1200" b="0" i="0" kern="1200" dirty="0" err="1" smtClean="0">
                <a:solidFill>
                  <a:schemeClr val="tx1"/>
                </a:solidFill>
                <a:effectLst/>
                <a:latin typeface="+mn-lt"/>
                <a:ea typeface="+mn-ea"/>
                <a:cs typeface="+mn-cs"/>
              </a:rPr>
              <a:t>documentId</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Давайте продолжим и заменим значение </a:t>
            </a:r>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 для нашей кнопки добавления, чтобы запустить нашу функцию </a:t>
            </a:r>
            <a:r>
              <a:rPr lang="ru-RU" sz="1200" b="0" i="0" kern="1200" dirty="0" err="1" smtClean="0">
                <a:solidFill>
                  <a:schemeClr val="tx1"/>
                </a:solidFill>
                <a:effectLst/>
                <a:latin typeface="+mn-lt"/>
                <a:ea typeface="+mn-ea"/>
                <a:cs typeface="+mn-cs"/>
              </a:rPr>
              <a:t>add</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Теперь запустите ваше приложение и нажмите кнопку "Добавить", которая теперь доступна по клику, так что продолжайте нажимать на нее. В приложении вы не найдете изменений, но если зайдете в свой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то увидите поля, созданные в соответствии с тем, что мы объявили здесь. Вот как это могло бы выглядеть, однако у вас будет другой идентификатор документа, отличный от моего</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17</a:t>
            </a:fld>
            <a:endParaRPr lang="en-US"/>
          </a:p>
        </p:txBody>
      </p:sp>
    </p:spTree>
    <p:extLst>
      <p:ext uri="{BB962C8B-B14F-4D97-AF65-F5344CB8AC3E}">
        <p14:creationId xmlns:p14="http://schemas.microsoft.com/office/powerpoint/2010/main" val="3463674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Ого, это почти сделано, теперь мы все еще не меняем наши значения динамически, нам придется возвращаться назад и вводить значения полей для каждого обновления, а это нереально. Мы хотим, чтобы данные из текстового поля передавались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Итак, давайте запустим это.</a:t>
            </a:r>
            <a:r>
              <a:rPr lang="ru-RU" dirty="0" smtClean="0"/>
              <a:t/>
            </a:r>
            <a:br>
              <a:rPr lang="ru-RU" dirty="0" smtClean="0"/>
            </a:br>
            <a:r>
              <a:rPr lang="ru-RU" sz="1200" b="0" i="0" kern="1200" dirty="0" smtClean="0">
                <a:solidFill>
                  <a:schemeClr val="tx1"/>
                </a:solidFill>
                <a:effectLst/>
                <a:latin typeface="+mn-lt"/>
                <a:ea typeface="+mn-ea"/>
                <a:cs typeface="+mn-cs"/>
              </a:rPr>
              <a:t>Давайте создадим два текстовых контроллера. Текстовые контроллеры используются для управления значениями текстовых полей в соответствии с потребностями разработчика во взаимодействии с пользователем. Создайте их прямо над вашим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с отслеживанием состояния.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18</a:t>
            </a:fld>
            <a:endParaRPr lang="en-US"/>
          </a:p>
        </p:txBody>
      </p:sp>
    </p:spTree>
    <p:extLst>
      <p:ext uri="{BB962C8B-B14F-4D97-AF65-F5344CB8AC3E}">
        <p14:creationId xmlns:p14="http://schemas.microsoft.com/office/powerpoint/2010/main" val="1517910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Каждый текстовый контроллер для каждого текстового поля, давайте назовем его контроллером имени и контроллером электронной почты соответственно.</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Теперь перейдите в ваши </a:t>
            </a:r>
            <a:r>
              <a:rPr lang="ru-RU" sz="1200" b="0" i="0" kern="1200" dirty="0" err="1" smtClean="0">
                <a:solidFill>
                  <a:schemeClr val="tx1"/>
                </a:solidFill>
                <a:effectLst/>
                <a:latin typeface="+mn-lt"/>
                <a:ea typeface="+mn-ea"/>
                <a:cs typeface="+mn-cs"/>
              </a:rPr>
              <a:t>виджеты</a:t>
            </a:r>
            <a:r>
              <a:rPr lang="ru-RU" sz="1200" b="0" i="0" kern="1200" dirty="0" smtClean="0">
                <a:solidFill>
                  <a:schemeClr val="tx1"/>
                </a:solidFill>
                <a:effectLst/>
                <a:latin typeface="+mn-lt"/>
                <a:ea typeface="+mn-ea"/>
                <a:cs typeface="+mn-cs"/>
              </a:rPr>
              <a:t> текстовых полей и запустите созданные вами контроллеры.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TextField</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имеет свойство </a:t>
            </a:r>
            <a:r>
              <a:rPr lang="ru-RU" sz="1200" b="0" i="0" kern="1200" dirty="0" err="1" smtClean="0">
                <a:solidFill>
                  <a:schemeClr val="tx1"/>
                </a:solidFill>
                <a:effectLst/>
                <a:latin typeface="+mn-lt"/>
                <a:ea typeface="+mn-ea"/>
                <a:cs typeface="+mn-cs"/>
              </a:rPr>
              <a:t>controller</a:t>
            </a:r>
            <a:r>
              <a:rPr lang="ru-RU" sz="1200" b="0" i="0" kern="1200" dirty="0" smtClean="0">
                <a:solidFill>
                  <a:schemeClr val="tx1"/>
                </a:solidFill>
                <a:effectLst/>
                <a:latin typeface="+mn-lt"/>
                <a:ea typeface="+mn-ea"/>
                <a:cs typeface="+mn-cs"/>
              </a:rPr>
              <a:t>, в которое мы можем добавить наши контроллеры. Итак, вот как мы будем его инициализировать.</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19</a:t>
            </a:fld>
            <a:endParaRPr lang="en-US"/>
          </a:p>
        </p:txBody>
      </p:sp>
    </p:spTree>
    <p:extLst>
      <p:ext uri="{BB962C8B-B14F-4D97-AF65-F5344CB8AC3E}">
        <p14:creationId xmlns:p14="http://schemas.microsoft.com/office/powerpoint/2010/main" val="101931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Платформа для разработки приложений </a:t>
            </a:r>
            <a:r>
              <a:rPr lang="ru-RU" dirty="0" err="1" smtClean="0"/>
              <a:t>Backend</a:t>
            </a:r>
            <a:r>
              <a:rPr lang="ru-RU" dirty="0" smtClean="0"/>
              <a:t>-</a:t>
            </a:r>
            <a:r>
              <a:rPr lang="ru-RU" dirty="0" err="1" smtClean="0"/>
              <a:t>as</a:t>
            </a:r>
            <a:r>
              <a:rPr lang="ru-RU" dirty="0" smtClean="0"/>
              <a:t>-a-</a:t>
            </a:r>
            <a:r>
              <a:rPr lang="ru-RU" dirty="0" err="1" smtClean="0"/>
              <a:t>Service</a:t>
            </a:r>
            <a:r>
              <a:rPr lang="ru-RU" dirty="0" smtClean="0"/>
              <a:t> (</a:t>
            </a:r>
            <a:r>
              <a:rPr lang="ru-RU" dirty="0" err="1" smtClean="0"/>
              <a:t>BaaS</a:t>
            </a:r>
            <a:r>
              <a:rPr lang="ru-RU" dirty="0" smtClean="0"/>
              <a:t>), которая предоставляет размещенные серверные службы, такие как база данных в реальном времени, облачное хранилище, аутентификация, отчеты о сбоях, машинное обучение, удаленная конфигурация и хостинг для ваших статических файлов</a:t>
            </a:r>
            <a:endParaRPr lang="en-US" dirty="0" smtClean="0"/>
          </a:p>
          <a:p>
            <a:endParaRPr lang="en-US" dirty="0" smtClean="0"/>
          </a:p>
          <a:p>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 это база данных документов </a:t>
            </a:r>
            <a:r>
              <a:rPr lang="ru-RU" sz="1200" b="0" i="0" kern="1200" dirty="0" err="1" smtClean="0">
                <a:solidFill>
                  <a:schemeClr val="tx1"/>
                </a:solidFill>
                <a:effectLst/>
                <a:latin typeface="+mn-lt"/>
                <a:ea typeface="+mn-ea"/>
                <a:cs typeface="+mn-cs"/>
              </a:rPr>
              <a:t>NoSQL</a:t>
            </a:r>
            <a:r>
              <a:rPr lang="ru-RU" sz="1200" b="0" i="0" kern="1200" dirty="0" smtClean="0">
                <a:solidFill>
                  <a:schemeClr val="tx1"/>
                </a:solidFill>
                <a:effectLst/>
                <a:latin typeface="+mn-lt"/>
                <a:ea typeface="+mn-ea"/>
                <a:cs typeface="+mn-cs"/>
              </a:rPr>
              <a:t>, которая позволяет вам легко хранить, синхронизировать и запрашивать данные для ваших мобильных и веб-приложений в глобальном масштабе.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Используйте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ML для обучения и развертывания пользовательских моделей или используйте решение "под ключ" с API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Vision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Develop a backend without servers</a:t>
            </a:r>
          </a:p>
          <a:p>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Создавайте функции, запускаемые продуктами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такие как изменения данных в базе данных в реальном времени, регистрация новых пользователей с помощью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и события конверсий в </a:t>
            </a:r>
            <a:r>
              <a:rPr lang="ru-RU" sz="1200" b="0" i="0" kern="1200" dirty="0" err="1" smtClean="0">
                <a:solidFill>
                  <a:schemeClr val="tx1"/>
                </a:solidFill>
                <a:effectLst/>
                <a:latin typeface="+mn-lt"/>
                <a:ea typeface="+mn-ea"/>
                <a:cs typeface="+mn-cs"/>
              </a:rPr>
              <a:t>Analytics</a:t>
            </a:r>
            <a:r>
              <a:rPr lang="ru-RU" sz="1200" b="0" i="0" kern="1200" dirty="0" smtClean="0">
                <a:solidFill>
                  <a:schemeClr val="tx1"/>
                </a:solidFill>
                <a:effectLst/>
                <a:latin typeface="+mn-lt"/>
                <a:ea typeface="+mn-ea"/>
                <a:cs typeface="+mn-cs"/>
              </a:rPr>
              <a:t>. Вы являетесь разработчиком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Смотрите раздел Функции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Простой вход в систему с любой платформы</a:t>
            </a:r>
            <a:r>
              <a:rPr lang="ru-RU" dirty="0" smtClean="0"/>
              <a:t/>
            </a:r>
            <a:br>
              <a:rPr lang="ru-RU" dirty="0" smtClean="0"/>
            </a:b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Authentication</a:t>
            </a:r>
            <a:r>
              <a:rPr lang="ru-RU" sz="1200" b="0" i="0" kern="1200" dirty="0" smtClean="0">
                <a:solidFill>
                  <a:schemeClr val="tx1"/>
                </a:solidFill>
                <a:effectLst/>
                <a:latin typeface="+mn-lt"/>
                <a:ea typeface="+mn-ea"/>
                <a:cs typeface="+mn-cs"/>
              </a:rPr>
              <a:t> направлена на упрощение создания безопасных систем аутентификации, одновременно улучшая процесс входа и адаптации конечных пользователей. Он предоставляет комплексное решение для идентификации, поддерживающее учетную запись электронной почты и пароль, авторизацию по телефону, вход в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Twitter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Facebook</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GitHub</a:t>
            </a:r>
            <a:r>
              <a:rPr lang="ru-RU" sz="1200" b="0" i="0" kern="1200" dirty="0" smtClean="0">
                <a:solidFill>
                  <a:schemeClr val="tx1"/>
                </a:solidFill>
                <a:effectLst/>
                <a:latin typeface="+mn-lt"/>
                <a:ea typeface="+mn-ea"/>
                <a:cs typeface="+mn-cs"/>
              </a:rPr>
              <a:t> и многое другое.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Создавайте и развертывайте свои веб-сайты и приложения без управления какой-либо инфраструктурой. Предварительный просмотр, развертывание и откат с помощью одной единственной команды. Почувствуйте себя комфортно благодаря </a:t>
            </a:r>
            <a:r>
              <a:rPr lang="ru-RU" sz="1200" b="0" i="0" kern="1200" dirty="0" smtClean="0">
                <a:solidFill>
                  <a:schemeClr val="tx1"/>
                </a:solidFill>
                <a:effectLst/>
                <a:latin typeface="+mn-lt"/>
                <a:ea typeface="+mn-ea"/>
                <a:cs typeface="+mn-cs"/>
                <a:hlinkClick r:id="rId3"/>
              </a:rPr>
              <a:t>специальной поддержке</a:t>
            </a:r>
            <a:r>
              <a:rPr lang="ru-RU" sz="1200" b="0" i="0" kern="1200" dirty="0" smtClean="0">
                <a:solidFill>
                  <a:schemeClr val="tx1"/>
                </a:solidFill>
                <a:effectLst/>
                <a:latin typeface="+mn-lt"/>
                <a:ea typeface="+mn-ea"/>
                <a:cs typeface="+mn-cs"/>
              </a:rPr>
              <a:t> и </a:t>
            </a:r>
            <a:r>
              <a:rPr lang="ru-RU" sz="1200" b="0" i="0" kern="1200" dirty="0" smtClean="0">
                <a:solidFill>
                  <a:schemeClr val="tx1"/>
                </a:solidFill>
                <a:effectLst/>
                <a:latin typeface="+mn-lt"/>
                <a:ea typeface="+mn-ea"/>
                <a:cs typeface="+mn-cs"/>
                <a:hlinkClick r:id="rId4"/>
              </a:rPr>
              <a:t>частым обновлениям</a:t>
            </a:r>
            <a:r>
              <a:rPr lang="ru-RU"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Облачное хранилище предназначено для того, чтобы помочь вам быстро и легко хранить и обслуживать пользовательский контент, такой как фотографии и видео.</a:t>
            </a:r>
          </a:p>
          <a:p>
            <a:endParaRPr lang="en-US" dirty="0" smtClean="0"/>
          </a:p>
          <a:p>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Messaging</a:t>
            </a:r>
            <a:r>
              <a:rPr lang="ru-RU" sz="1200" b="0" i="0" kern="1200" dirty="0" smtClean="0">
                <a:solidFill>
                  <a:schemeClr val="tx1"/>
                </a:solidFill>
                <a:effectLst/>
                <a:latin typeface="+mn-lt"/>
                <a:ea typeface="+mn-ea"/>
                <a:cs typeface="+mn-cs"/>
              </a:rPr>
              <a:t> (FCM) обеспечивает надежное и экономичное соединение между вашим сервером и устройствами, что позволяет вам бесплатно отправлять и получать сообщения и уведомления на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и в Интернете.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База данных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Realtime</a:t>
            </a:r>
            <a:r>
              <a:rPr lang="ru-RU" sz="1200" b="0" i="0" kern="1200" dirty="0" smtClean="0">
                <a:solidFill>
                  <a:schemeClr val="tx1"/>
                </a:solidFill>
                <a:effectLst/>
                <a:latin typeface="+mn-lt"/>
                <a:ea typeface="+mn-ea"/>
                <a:cs typeface="+mn-cs"/>
              </a:rPr>
              <a:t> - это облачная база данных </a:t>
            </a:r>
            <a:r>
              <a:rPr lang="ru-RU" sz="1200" b="0" i="0" kern="1200" dirty="0" err="1" smtClean="0">
                <a:solidFill>
                  <a:schemeClr val="tx1"/>
                </a:solidFill>
                <a:effectLst/>
                <a:latin typeface="+mn-lt"/>
                <a:ea typeface="+mn-ea"/>
                <a:cs typeface="+mn-cs"/>
              </a:rPr>
              <a:t>NoSQL</a:t>
            </a:r>
            <a:r>
              <a:rPr lang="ru-RU" sz="1200" b="0" i="0" kern="1200" dirty="0" smtClean="0">
                <a:solidFill>
                  <a:schemeClr val="tx1"/>
                </a:solidFill>
                <a:effectLst/>
                <a:latin typeface="+mn-lt"/>
                <a:ea typeface="+mn-ea"/>
                <a:cs typeface="+mn-cs"/>
              </a:rPr>
              <a:t>, которая позволяет хранить и синхронизировать данные между вашими пользователями в режиме реального времени.</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НОВОЕ: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позволяет хранить, синхронизировать и запрашивать данные приложений в глобальном масштабе.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ЯНДЕКС ПЕРЕВОДЧИК</a:t>
            </a:r>
          </a:p>
          <a:p>
            <a:r>
              <a:rPr lang="ru-RU" sz="1200" b="0" i="0" kern="1200" dirty="0" smtClean="0">
                <a:solidFill>
                  <a:schemeClr val="tx1"/>
                </a:solidFill>
                <a:effectLst/>
                <a:latin typeface="+mn-lt"/>
                <a:ea typeface="+mn-ea"/>
                <a:cs typeface="+mn-cs"/>
              </a:rPr>
              <a:t>англ.</a:t>
            </a:r>
          </a:p>
          <a:p>
            <a:r>
              <a:rPr lang="ru-RU" sz="1200" b="0" i="0" kern="1200" dirty="0" smtClean="0">
                <a:solidFill>
                  <a:schemeClr val="tx1"/>
                </a:solidFill>
                <a:effectLst/>
                <a:latin typeface="+mn-lt"/>
                <a:ea typeface="+mn-ea"/>
                <a:cs typeface="+mn-cs"/>
              </a:rPr>
              <a:t>Защита данных вашего приложения и пользователей</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Проверка приложений - это дополнительный уровень безопасности, который помогает защитить доступ к вашим сервисам, подтверждая, что входящий трафик поступает из вашего приложения, и блокируя трафик, для которого не указаны действительные учетные данные. Это помогает защитить ваш сервер от злоупотреблений, таких как мошенничество с выставлением счетов, </a:t>
            </a:r>
            <a:r>
              <a:rPr lang="ru-RU" sz="1200" b="0" i="0" kern="1200" dirty="0" err="1" smtClean="0">
                <a:solidFill>
                  <a:schemeClr val="tx1"/>
                </a:solidFill>
                <a:effectLst/>
                <a:latin typeface="+mn-lt"/>
                <a:ea typeface="+mn-ea"/>
                <a:cs typeface="+mn-cs"/>
              </a:rPr>
              <a:t>фишинг</a:t>
            </a:r>
            <a:r>
              <a:rPr lang="ru-RU" sz="1200" b="0" i="0" kern="1200" dirty="0" smtClean="0">
                <a:solidFill>
                  <a:schemeClr val="tx1"/>
                </a:solidFill>
                <a:effectLst/>
                <a:latin typeface="+mn-lt"/>
                <a:ea typeface="+mn-ea"/>
                <a:cs typeface="+mn-cs"/>
              </a:rPr>
              <a:t>, выдача себя за приложение и утечка данных.</a:t>
            </a:r>
          </a:p>
          <a:p>
            <a:endParaRPr lang="en-US" dirty="0" smtClean="0"/>
          </a:p>
          <a:p>
            <a:endParaRPr lang="en-US" dirty="0" smtClean="0"/>
          </a:p>
          <a:p>
            <a:r>
              <a:rPr lang="ru-RU" sz="1200" b="0" i="0" kern="1200" dirty="0" smtClean="0">
                <a:solidFill>
                  <a:schemeClr val="tx1"/>
                </a:solidFill>
                <a:effectLst/>
                <a:latin typeface="+mn-lt"/>
                <a:ea typeface="+mn-ea"/>
                <a:cs typeface="+mn-cs"/>
              </a:rPr>
              <a:t>Готовые</a:t>
            </a:r>
            <a:r>
              <a:rPr lang="ru-RU" dirty="0" smtClean="0"/>
              <a:t/>
            </a:r>
            <a:br>
              <a:rPr lang="ru-RU" dirty="0" smtClean="0"/>
            </a:br>
            <a:r>
              <a:rPr lang="ru-RU" sz="1200" b="0" i="0" kern="1200" dirty="0" smtClean="0">
                <a:solidFill>
                  <a:schemeClr val="tx1"/>
                </a:solidFill>
                <a:effectLst/>
                <a:latin typeface="+mn-lt"/>
                <a:ea typeface="+mn-ea"/>
                <a:cs typeface="+mn-cs"/>
              </a:rPr>
              <a:t>решения, которые экономят</a:t>
            </a:r>
            <a:r>
              <a:rPr lang="ru-RU" dirty="0" smtClean="0"/>
              <a:t/>
            </a:r>
            <a:br>
              <a:rPr lang="ru-RU" dirty="0" smtClean="0"/>
            </a:br>
            <a:r>
              <a:rPr lang="ru-RU" sz="1200" b="0" i="0" kern="1200" dirty="0" smtClean="0">
                <a:solidFill>
                  <a:schemeClr val="tx1"/>
                </a:solidFill>
                <a:effectLst/>
                <a:latin typeface="+mn-lt"/>
                <a:ea typeface="+mn-ea"/>
                <a:cs typeface="+mn-cs"/>
              </a:rPr>
              <a:t>ваше время</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r>
              <a:rPr lang="en-US" sz="1200" b="0" i="0" kern="1200" dirty="0" smtClean="0">
                <a:solidFill>
                  <a:schemeClr val="tx1"/>
                </a:solidFill>
                <a:effectLst/>
                <a:latin typeface="+mn-lt"/>
                <a:ea typeface="+mn-ea"/>
                <a:cs typeface="+mn-cs"/>
              </a:rPr>
              <a:t>Google Analytics and </a:t>
            </a:r>
            <a:r>
              <a:rPr lang="en-US" sz="1200" b="0" i="0" kern="1200" dirty="0" err="1" smtClean="0">
                <a:solidFill>
                  <a:schemeClr val="tx1"/>
                </a:solidFill>
                <a:effectLst/>
                <a:latin typeface="+mn-lt"/>
                <a:ea typeface="+mn-ea"/>
                <a:cs typeface="+mn-cs"/>
              </a:rPr>
              <a:t>Crashlytics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Performance Monitoring</a:t>
            </a:r>
          </a:p>
          <a:p>
            <a:r>
              <a:rPr lang="en-US" sz="1200" b="0" i="0" kern="1200" dirty="0" smtClean="0">
                <a:solidFill>
                  <a:schemeClr val="tx1"/>
                </a:solidFill>
                <a:effectLst/>
                <a:latin typeface="+mn-lt"/>
                <a:ea typeface="+mn-ea"/>
                <a:cs typeface="+mn-cs"/>
              </a:rPr>
              <a:t>Test Lab and A/B Testing</a:t>
            </a:r>
          </a:p>
          <a:p>
            <a:r>
              <a:rPr lang="en-US" sz="1200" b="0" i="0" kern="1200" dirty="0" smtClean="0">
                <a:solidFill>
                  <a:schemeClr val="tx1"/>
                </a:solidFill>
                <a:effectLst/>
                <a:latin typeface="+mn-lt"/>
                <a:ea typeface="+mn-ea"/>
                <a:cs typeface="+mn-cs"/>
              </a:rPr>
              <a:t>App Distribution and Cloud Messaging</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a:t>
            </a:fld>
            <a:endParaRPr lang="en-US"/>
          </a:p>
        </p:txBody>
      </p:sp>
    </p:spTree>
    <p:extLst>
      <p:ext uri="{BB962C8B-B14F-4D97-AF65-F5344CB8AC3E}">
        <p14:creationId xmlns:p14="http://schemas.microsoft.com/office/powerpoint/2010/main" val="4070340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когда мы настроили наши контроллеры, давайте внесем некоторые изменения в нашу функцию </a:t>
            </a:r>
            <a:r>
              <a:rPr lang="ru-RU" sz="1200" b="0" i="0" kern="1200" dirty="0" err="1" smtClean="0">
                <a:solidFill>
                  <a:schemeClr val="tx1"/>
                </a:solidFill>
                <a:effectLst/>
                <a:latin typeface="+mn-lt"/>
                <a:ea typeface="+mn-ea"/>
                <a:cs typeface="+mn-cs"/>
              </a:rPr>
              <a:t>add</a:t>
            </a:r>
            <a:r>
              <a:rPr lang="ru-RU" sz="1200" b="0" i="0" kern="1200" dirty="0" smtClean="0">
                <a:solidFill>
                  <a:schemeClr val="tx1"/>
                </a:solidFill>
                <a:effectLst/>
                <a:latin typeface="+mn-lt"/>
                <a:ea typeface="+mn-ea"/>
                <a:cs typeface="+mn-cs"/>
              </a:rPr>
              <a:t>(), чтобы значение </a:t>
            </a:r>
            <a:r>
              <a:rPr lang="ru-RU" sz="1200" b="0" i="0" kern="1200" dirty="0" err="1" smtClean="0">
                <a:solidFill>
                  <a:schemeClr val="tx1"/>
                </a:solidFill>
                <a:effectLst/>
                <a:latin typeface="+mn-lt"/>
                <a:ea typeface="+mn-ea"/>
                <a:cs typeface="+mn-cs"/>
              </a:rPr>
              <a:t>textfield</a:t>
            </a:r>
            <a:r>
              <a:rPr lang="ru-RU" sz="1200" b="0" i="0" kern="1200" dirty="0" smtClean="0">
                <a:solidFill>
                  <a:schemeClr val="tx1"/>
                </a:solidFill>
                <a:effectLst/>
                <a:latin typeface="+mn-lt"/>
                <a:ea typeface="+mn-ea"/>
                <a:cs typeface="+mn-cs"/>
              </a:rPr>
              <a:t> передавалось в наш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Вместо того, чтобы вручную передавать свое имя в качестве параметра, я буду передавать текстовое значение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получая текстовое значение из контроллера в виде </a:t>
            </a:r>
            <a:r>
              <a:rPr lang="ru-RU" sz="1200" b="0" i="0" kern="1200" dirty="0" err="1" smtClean="0">
                <a:solidFill>
                  <a:schemeClr val="tx1"/>
                </a:solidFill>
                <a:effectLst/>
                <a:latin typeface="+mn-lt"/>
                <a:ea typeface="+mn-ea"/>
                <a:cs typeface="+mn-cs"/>
              </a:rPr>
              <a:t>nameController.text</a:t>
            </a:r>
            <a:r>
              <a:rPr lang="ru-RU" sz="1200" b="0" i="0" kern="1200" dirty="0" smtClean="0">
                <a:solidFill>
                  <a:schemeClr val="tx1"/>
                </a:solidFill>
                <a:effectLst/>
                <a:latin typeface="+mn-lt"/>
                <a:ea typeface="+mn-ea"/>
                <a:cs typeface="+mn-cs"/>
              </a:rPr>
              <a:t> и аналогично из </a:t>
            </a:r>
            <a:r>
              <a:rPr lang="ru-RU" sz="1200" b="0" i="0" kern="1200" dirty="0" err="1" smtClean="0">
                <a:solidFill>
                  <a:schemeClr val="tx1"/>
                </a:solidFill>
                <a:effectLst/>
                <a:latin typeface="+mn-lt"/>
                <a:ea typeface="+mn-ea"/>
                <a:cs typeface="+mn-cs"/>
              </a:rPr>
              <a:t>emailController.text</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Теперь наша функция </a:t>
            </a:r>
            <a:r>
              <a:rPr lang="ru-RU" sz="1200" b="0" i="0" kern="1200" dirty="0" err="1" smtClean="0">
                <a:solidFill>
                  <a:schemeClr val="tx1"/>
                </a:solidFill>
                <a:effectLst/>
                <a:latin typeface="+mn-lt"/>
                <a:ea typeface="+mn-ea"/>
                <a:cs typeface="+mn-cs"/>
              </a:rPr>
              <a:t>add</a:t>
            </a:r>
            <a:r>
              <a:rPr lang="ru-RU" sz="1200" b="0" i="0" kern="1200" dirty="0" smtClean="0">
                <a:solidFill>
                  <a:schemeClr val="tx1"/>
                </a:solidFill>
                <a:effectLst/>
                <a:latin typeface="+mn-lt"/>
                <a:ea typeface="+mn-ea"/>
                <a:cs typeface="+mn-cs"/>
              </a:rPr>
              <a:t>() будет выглядеть следующим образом: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20</a:t>
            </a:fld>
            <a:endParaRPr lang="en-US"/>
          </a:p>
        </p:txBody>
      </p:sp>
    </p:spTree>
    <p:extLst>
      <p:ext uri="{BB962C8B-B14F-4D97-AF65-F5344CB8AC3E}">
        <p14:creationId xmlns:p14="http://schemas.microsoft.com/office/powerpoint/2010/main" val="96223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 теперь, если вы запустите свой код, введете желаемое имя и адрес электронной почты, он будет доступен в вашем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Аналогично, если вы хотите обновить или удалить свои данные, вы можете использовать .</a:t>
            </a:r>
            <a:r>
              <a:rPr lang="ru-RU" sz="1200" b="0" i="0" kern="1200" dirty="0" err="1" smtClean="0">
                <a:solidFill>
                  <a:schemeClr val="tx1"/>
                </a:solidFill>
                <a:effectLst/>
                <a:latin typeface="+mn-lt"/>
                <a:ea typeface="+mn-ea"/>
                <a:cs typeface="+mn-cs"/>
              </a:rPr>
              <a:t>updateData</a:t>
            </a:r>
            <a:r>
              <a:rPr lang="ru-RU" sz="1200" b="0" i="0" kern="1200" dirty="0" smtClean="0">
                <a:solidFill>
                  <a:schemeClr val="tx1"/>
                </a:solidFill>
                <a:effectLst/>
                <a:latin typeface="+mn-lt"/>
                <a:ea typeface="+mn-ea"/>
                <a:cs typeface="+mn-cs"/>
              </a:rPr>
              <a:t> после сбора. Теперь для удаления вы можете использовать </a:t>
            </a:r>
            <a:r>
              <a:rPr lang="ru-RU" sz="1200" b="0" i="0" kern="1200" dirty="0" err="1" smtClean="0">
                <a:solidFill>
                  <a:schemeClr val="tx1"/>
                </a:solidFill>
                <a:effectLst/>
                <a:latin typeface="+mn-lt"/>
                <a:ea typeface="+mn-ea"/>
                <a:cs typeface="+mn-cs"/>
              </a:rPr>
              <a:t>FieldValue.удалить</a:t>
            </a:r>
            <a:r>
              <a:rPr lang="ru-RU" sz="1200" b="0" i="0" kern="1200" dirty="0" smtClean="0">
                <a:solidFill>
                  <a:schemeClr val="tx1"/>
                </a:solidFill>
                <a:effectLst/>
                <a:latin typeface="+mn-lt"/>
                <a:ea typeface="+mn-ea"/>
                <a:cs typeface="+mn-cs"/>
              </a:rPr>
              <a:t>() после имени вашего поля. Например, если я создам функцию удаления для удаления значений, то изменю свое имя и адрес электронной почты следующим образом:</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Таким образом, всякий раз, когда запускается эта функция, текущее значение вашего поля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будет сброшено. Вы также можете обновить поле, добавив в него значение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 если у вас возникнут какие-либо проблемы с удалением с помощью .</a:t>
            </a:r>
            <a:r>
              <a:rPr lang="ru-RU" sz="1200" b="0" i="0" kern="1200" dirty="0" err="1" smtClean="0">
                <a:solidFill>
                  <a:schemeClr val="tx1"/>
                </a:solidFill>
                <a:effectLst/>
                <a:latin typeface="+mn-lt"/>
                <a:ea typeface="+mn-ea"/>
                <a:cs typeface="+mn-cs"/>
              </a:rPr>
              <a:t>updateData</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Теперь давайте поговорим о получении ваших данных из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Мы будем использовать </a:t>
            </a:r>
            <a:r>
              <a:rPr lang="ru-RU" sz="1200" b="0" i="0" kern="1200" dirty="0" err="1" smtClean="0">
                <a:solidFill>
                  <a:schemeClr val="tx1"/>
                </a:solidFill>
                <a:effectLst/>
                <a:latin typeface="+mn-lt"/>
                <a:ea typeface="+mn-ea"/>
                <a:cs typeface="+mn-cs"/>
              </a:rPr>
              <a:t>querySnapshot</a:t>
            </a:r>
            <a:r>
              <a:rPr lang="ru-RU" sz="1200" b="0" i="0" kern="1200" dirty="0" smtClean="0">
                <a:solidFill>
                  <a:schemeClr val="tx1"/>
                </a:solidFill>
                <a:effectLst/>
                <a:latin typeface="+mn-lt"/>
                <a:ea typeface="+mn-ea"/>
                <a:cs typeface="+mn-cs"/>
              </a:rPr>
              <a:t>. Здесь содержатся результаты запроса, который представляет собой простое извлечение наших данных из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21</a:t>
            </a:fld>
            <a:endParaRPr lang="en-US"/>
          </a:p>
        </p:txBody>
      </p:sp>
    </p:spTree>
    <p:extLst>
      <p:ext uri="{BB962C8B-B14F-4D97-AF65-F5344CB8AC3E}">
        <p14:creationId xmlns:p14="http://schemas.microsoft.com/office/powerpoint/2010/main" val="4096344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Если вы введете все вышеописанное в функцию, а затем создадите другую </a:t>
            </a:r>
            <a:r>
              <a:rPr lang="ru-RU" sz="1200" b="0" i="0" kern="1200" dirty="0" err="1" smtClean="0">
                <a:solidFill>
                  <a:schemeClr val="tx1"/>
                </a:solidFill>
                <a:effectLst/>
                <a:latin typeface="+mn-lt"/>
                <a:ea typeface="+mn-ea"/>
                <a:cs typeface="+mn-cs"/>
              </a:rPr>
              <a:t>RaisedButton</a:t>
            </a:r>
            <a:r>
              <a:rPr lang="ru-RU" sz="1200" b="0" i="0" kern="1200" dirty="0" smtClean="0">
                <a:solidFill>
                  <a:schemeClr val="tx1"/>
                </a:solidFill>
                <a:effectLst/>
                <a:latin typeface="+mn-lt"/>
                <a:ea typeface="+mn-ea"/>
                <a:cs typeface="+mn-cs"/>
              </a:rPr>
              <a:t> для ее запуска, то на вашей консоли будет отображен идентификатор вашего документа и поля, которые будут напечатаны. Попробуйте выполнить это в качестве задания.</a:t>
            </a:r>
            <a:r>
              <a:rPr lang="ru-RU" dirty="0" smtClean="0"/>
              <a:t/>
            </a:r>
            <a:br>
              <a:rPr lang="ru-RU" dirty="0" smtClean="0"/>
            </a:br>
            <a:r>
              <a:rPr lang="ru-RU" sz="1200" b="0" i="0" kern="1200" dirty="0" smtClean="0">
                <a:solidFill>
                  <a:schemeClr val="tx1"/>
                </a:solidFill>
                <a:effectLst/>
                <a:latin typeface="+mn-lt"/>
                <a:ea typeface="+mn-ea"/>
                <a:cs typeface="+mn-cs"/>
              </a:rPr>
              <a:t>В основном это касается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22</a:t>
            </a:fld>
            <a:endParaRPr lang="en-US"/>
          </a:p>
        </p:txBody>
      </p:sp>
    </p:spTree>
    <p:extLst>
      <p:ext uri="{BB962C8B-B14F-4D97-AF65-F5344CB8AC3E}">
        <p14:creationId xmlns:p14="http://schemas.microsoft.com/office/powerpoint/2010/main" val="135704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использовать поставщика аутентификации, вам необходимо включить его в консоли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Перейдите на страницу "Способ входа" в разделе "Аутентификация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чтобы включить вход по электронной почте/паролю и любые другие поставщики идентификационных данных, которые вы хотите использовать для своего приложения.</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Прежде чем говорить о том, как ваше приложение аутентифицирует пользователей, давайте представим набор инструментов, которые вы можете использовать для создания прототипов и тестирования функций аутентификации: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Local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Emulator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Suite</a:t>
            </a:r>
            <a:r>
              <a:rPr lang="ru-RU" sz="1200" b="0" i="0" kern="1200" dirty="0" smtClean="0">
                <a:solidFill>
                  <a:schemeClr val="tx1"/>
                </a:solidFill>
                <a:effectLst/>
                <a:latin typeface="+mn-lt"/>
                <a:ea typeface="+mn-ea"/>
                <a:cs typeface="+mn-cs"/>
              </a:rPr>
              <a:t>. Если вы выбираете один из методов аутентификации и поставщиков, пробуете разные модели данных с общедоступными и частными данными, используя правила аутентификации и безопасности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или разрабатываете прототипы пользовательского интерфейса для входа, возможность работать локально без развертывания активных служб может оказаться отличной идеей.</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23</a:t>
            </a:fld>
            <a:endParaRPr lang="en-US"/>
          </a:p>
        </p:txBody>
      </p:sp>
    </p:spTree>
    <p:extLst>
      <p:ext uri="{BB962C8B-B14F-4D97-AF65-F5344CB8AC3E}">
        <p14:creationId xmlns:p14="http://schemas.microsoft.com/office/powerpoint/2010/main" val="1003093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позволяет вам подписаться на это состояние в режиме реального времени с помощью потока. После вызова </a:t>
            </a:r>
            <a:r>
              <a:rPr lang="ru-RU" sz="1200" b="0" i="0" kern="1200" dirty="0" err="1" smtClean="0">
                <a:solidFill>
                  <a:schemeClr val="tx1"/>
                </a:solidFill>
                <a:effectLst/>
                <a:latin typeface="+mn-lt"/>
                <a:ea typeface="+mn-ea"/>
                <a:cs typeface="+mn-cs"/>
              </a:rPr>
              <a:t>stream</a:t>
            </a:r>
            <a:r>
              <a:rPr lang="ru-RU" sz="1200" b="0" i="0" kern="1200" dirty="0" smtClean="0">
                <a:solidFill>
                  <a:schemeClr val="tx1"/>
                </a:solidFill>
                <a:effectLst/>
                <a:latin typeface="+mn-lt"/>
                <a:ea typeface="+mn-ea"/>
                <a:cs typeface="+mn-cs"/>
              </a:rPr>
              <a:t> немедленно сообщает о текущем состоянии аутентификации пользователя, а затем предоставляет последующие события при каждом изменении состояния аутентификации.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24</a:t>
            </a:fld>
            <a:endParaRPr lang="en-US"/>
          </a:p>
        </p:txBody>
      </p:sp>
    </p:spTree>
    <p:extLst>
      <p:ext uri="{BB962C8B-B14F-4D97-AF65-F5344CB8AC3E}">
        <p14:creationId xmlns:p14="http://schemas.microsoft.com/office/powerpoint/2010/main" val="3071369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События запускаются, когда происходит следующее:</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Сразу после регистрации </a:t>
            </a:r>
            <a:r>
              <a:rPr lang="ru-RU" sz="1200" b="0" i="0" kern="1200" dirty="0" err="1" smtClean="0">
                <a:solidFill>
                  <a:schemeClr val="tx1"/>
                </a:solidFill>
                <a:effectLst/>
                <a:latin typeface="+mn-lt"/>
                <a:ea typeface="+mn-ea"/>
                <a:cs typeface="+mn-cs"/>
              </a:rPr>
              <a:t>прослушивателя</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Когда пользователь входит в систему.</a:t>
            </a:r>
            <a:r>
              <a:rPr lang="ru-RU" dirty="0" smtClean="0"/>
              <a:t/>
            </a:r>
            <a:br>
              <a:rPr lang="ru-RU" dirty="0" smtClean="0"/>
            </a:br>
            <a:r>
              <a:rPr lang="ru-RU" sz="1200" b="0" i="0" kern="1200" dirty="0" smtClean="0">
                <a:solidFill>
                  <a:schemeClr val="tx1"/>
                </a:solidFill>
                <a:effectLst/>
                <a:latin typeface="+mn-lt"/>
                <a:ea typeface="+mn-ea"/>
                <a:cs typeface="+mn-cs"/>
              </a:rPr>
              <a:t>Когда текущий пользователь выходит из системы.</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25</a:t>
            </a:fld>
            <a:endParaRPr lang="en-US"/>
          </a:p>
        </p:txBody>
      </p:sp>
    </p:spTree>
    <p:extLst>
      <p:ext uri="{BB962C8B-B14F-4D97-AF65-F5344CB8AC3E}">
        <p14:creationId xmlns:p14="http://schemas.microsoft.com/office/powerpoint/2010/main" val="2852622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События запускаются, когда происходит следующее:</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Сразу после регистрации </a:t>
            </a:r>
            <a:r>
              <a:rPr lang="ru-RU" sz="1200" b="0" i="0" kern="1200" dirty="0" err="1" smtClean="0">
                <a:solidFill>
                  <a:schemeClr val="tx1"/>
                </a:solidFill>
                <a:effectLst/>
                <a:latin typeface="+mn-lt"/>
                <a:ea typeface="+mn-ea"/>
                <a:cs typeface="+mn-cs"/>
              </a:rPr>
              <a:t>прослушивателя</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Когда пользователь входит в систему.</a:t>
            </a:r>
            <a:r>
              <a:rPr lang="ru-RU" dirty="0" smtClean="0"/>
              <a:t/>
            </a:r>
            <a:br>
              <a:rPr lang="ru-RU" dirty="0" smtClean="0"/>
            </a:br>
            <a:r>
              <a:rPr lang="ru-RU" sz="1200" b="0" i="0" kern="1200" dirty="0" smtClean="0">
                <a:solidFill>
                  <a:schemeClr val="tx1"/>
                </a:solidFill>
                <a:effectLst/>
                <a:latin typeface="+mn-lt"/>
                <a:ea typeface="+mn-ea"/>
                <a:cs typeface="+mn-cs"/>
              </a:rPr>
              <a:t>Когда текущий пользователь выходит из системы.</a:t>
            </a:r>
            <a:r>
              <a:rPr lang="ru-RU" dirty="0" smtClean="0"/>
              <a:t/>
            </a:r>
            <a:br>
              <a:rPr lang="ru-RU" dirty="0" smtClean="0"/>
            </a:br>
            <a:r>
              <a:rPr lang="ru-RU" sz="1200" b="0" i="0" kern="1200" dirty="0" smtClean="0">
                <a:solidFill>
                  <a:schemeClr val="tx1"/>
                </a:solidFill>
                <a:effectLst/>
                <a:latin typeface="+mn-lt"/>
                <a:ea typeface="+mn-ea"/>
                <a:cs typeface="+mn-cs"/>
              </a:rPr>
              <a:t>Когда происходит изменение </a:t>
            </a:r>
            <a:r>
              <a:rPr lang="ru-RU" sz="1200" b="0" i="0" kern="1200" dirty="0" err="1" smtClean="0">
                <a:solidFill>
                  <a:schemeClr val="tx1"/>
                </a:solidFill>
                <a:effectLst/>
                <a:latin typeface="+mn-lt"/>
                <a:ea typeface="+mn-ea"/>
                <a:cs typeface="+mn-cs"/>
              </a:rPr>
              <a:t>токена</a:t>
            </a:r>
            <a:r>
              <a:rPr lang="ru-RU" sz="1200" b="0" i="0" kern="1200" dirty="0" smtClean="0">
                <a:solidFill>
                  <a:schemeClr val="tx1"/>
                </a:solidFill>
                <a:effectLst/>
                <a:latin typeface="+mn-lt"/>
                <a:ea typeface="+mn-ea"/>
                <a:cs typeface="+mn-cs"/>
              </a:rPr>
              <a:t> текущего пользователя.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26</a:t>
            </a:fld>
            <a:endParaRPr lang="en-US"/>
          </a:p>
        </p:txBody>
      </p:sp>
    </p:spTree>
    <p:extLst>
      <p:ext uri="{BB962C8B-B14F-4D97-AF65-F5344CB8AC3E}">
        <p14:creationId xmlns:p14="http://schemas.microsoft.com/office/powerpoint/2010/main" val="2631295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События запускаются, когда происходит следующее:</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Сразу после регистрации </a:t>
            </a:r>
            <a:r>
              <a:rPr lang="ru-RU" sz="1200" b="0" i="0" kern="1200" dirty="0" err="1" smtClean="0">
                <a:solidFill>
                  <a:schemeClr val="tx1"/>
                </a:solidFill>
                <a:effectLst/>
                <a:latin typeface="+mn-lt"/>
                <a:ea typeface="+mn-ea"/>
                <a:cs typeface="+mn-cs"/>
              </a:rPr>
              <a:t>прослушивателя</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Когда пользователь входит в систему.</a:t>
            </a:r>
            <a:r>
              <a:rPr lang="ru-RU" dirty="0" smtClean="0"/>
              <a:t/>
            </a:r>
            <a:br>
              <a:rPr lang="ru-RU" dirty="0" smtClean="0"/>
            </a:br>
            <a:r>
              <a:rPr lang="ru-RU" sz="1200" b="0" i="0" kern="1200" dirty="0" smtClean="0">
                <a:solidFill>
                  <a:schemeClr val="tx1"/>
                </a:solidFill>
                <a:effectLst/>
                <a:latin typeface="+mn-lt"/>
                <a:ea typeface="+mn-ea"/>
                <a:cs typeface="+mn-cs"/>
              </a:rPr>
              <a:t>Когда текущий пользователь выходит из системы.</a:t>
            </a:r>
            <a:r>
              <a:rPr lang="ru-RU" dirty="0" smtClean="0"/>
              <a:t/>
            </a:r>
            <a:br>
              <a:rPr lang="ru-RU" dirty="0" smtClean="0"/>
            </a:br>
            <a:r>
              <a:rPr lang="ru-RU" sz="1200" b="0" i="0" kern="1200" dirty="0" smtClean="0">
                <a:solidFill>
                  <a:schemeClr val="tx1"/>
                </a:solidFill>
                <a:effectLst/>
                <a:latin typeface="+mn-lt"/>
                <a:ea typeface="+mn-ea"/>
                <a:cs typeface="+mn-cs"/>
              </a:rPr>
              <a:t>Когда происходит изменение </a:t>
            </a:r>
            <a:r>
              <a:rPr lang="ru-RU" sz="1200" b="0" i="0" kern="1200" dirty="0" err="1" smtClean="0">
                <a:solidFill>
                  <a:schemeClr val="tx1"/>
                </a:solidFill>
                <a:effectLst/>
                <a:latin typeface="+mn-lt"/>
                <a:ea typeface="+mn-ea"/>
                <a:cs typeface="+mn-cs"/>
              </a:rPr>
              <a:t>токена</a:t>
            </a:r>
            <a:r>
              <a:rPr lang="ru-RU" sz="1200" b="0" i="0" kern="1200" dirty="0" smtClean="0">
                <a:solidFill>
                  <a:schemeClr val="tx1"/>
                </a:solidFill>
                <a:effectLst/>
                <a:latin typeface="+mn-lt"/>
                <a:ea typeface="+mn-ea"/>
                <a:cs typeface="+mn-cs"/>
              </a:rPr>
              <a:t> текущего пользователя.</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Когда вызываются следующие методы, предоставляемые </a:t>
            </a:r>
            <a:r>
              <a:rPr lang="en-US" sz="1200" b="0" i="0" kern="1200" dirty="0" err="1" smtClean="0">
                <a:solidFill>
                  <a:schemeClr val="tx1"/>
                </a:solidFill>
                <a:effectLst/>
                <a:latin typeface="+mn-lt"/>
                <a:ea typeface="+mn-ea"/>
                <a:cs typeface="+mn-cs"/>
              </a:rPr>
              <a:t>FirebaseAuth.instance.CurrentUser</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reload()</a:t>
            </a:r>
            <a:r>
              <a:rPr lang="en-US" dirty="0" smtClean="0"/>
              <a:t/>
            </a:r>
            <a:br>
              <a:rPr lang="en-US" dirty="0" smtClean="0"/>
            </a:br>
            <a:r>
              <a:rPr lang="en-US" sz="1200" b="0" i="0" kern="1200" dirty="0" smtClean="0">
                <a:solidFill>
                  <a:schemeClr val="tx1"/>
                </a:solidFill>
                <a:effectLst/>
                <a:latin typeface="+mn-lt"/>
                <a:ea typeface="+mn-ea"/>
                <a:cs typeface="+mn-cs"/>
              </a:rPr>
              <a:t>unlink()</a:t>
            </a:r>
            <a:r>
              <a:rPr lang="en-US" dirty="0" smtClean="0"/>
              <a:t/>
            </a:r>
            <a:br>
              <a:rPr lang="en-US" dirty="0" smtClean="0"/>
            </a:br>
            <a:r>
              <a:rPr lang="en-US" sz="1200" b="0" i="0" kern="1200" dirty="0" err="1" smtClean="0">
                <a:solidFill>
                  <a:schemeClr val="tx1"/>
                </a:solidFill>
                <a:effectLst/>
                <a:latin typeface="+mn-lt"/>
                <a:ea typeface="+mn-ea"/>
                <a:cs typeface="+mn-cs"/>
              </a:rPr>
              <a:t>updateEmail</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err="1" smtClean="0">
                <a:solidFill>
                  <a:schemeClr val="tx1"/>
                </a:solidFill>
                <a:effectLst/>
                <a:latin typeface="+mn-lt"/>
                <a:ea typeface="+mn-ea"/>
                <a:cs typeface="+mn-cs"/>
              </a:rPr>
              <a:t>updatePassword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err="1" smtClean="0">
                <a:solidFill>
                  <a:schemeClr val="tx1"/>
                </a:solidFill>
                <a:effectLst/>
                <a:latin typeface="+mn-lt"/>
                <a:ea typeface="+mn-ea"/>
                <a:cs typeface="+mn-cs"/>
              </a:rPr>
              <a:t>updatePhoneNumber</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err="1" smtClean="0">
                <a:solidFill>
                  <a:schemeClr val="tx1"/>
                </a:solidFill>
                <a:effectLst/>
                <a:latin typeface="+mn-lt"/>
                <a:ea typeface="+mn-ea"/>
                <a:cs typeface="+mn-cs"/>
              </a:rPr>
              <a:t>updateProfile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600" b="1" i="1" kern="1200" dirty="0" err="1" smtClean="0">
                <a:solidFill>
                  <a:schemeClr val="tx1"/>
                </a:solidFill>
                <a:effectLst/>
                <a:latin typeface="+mn-lt"/>
                <a:ea typeface="+mn-ea"/>
                <a:cs typeface="+mn-cs"/>
              </a:rPr>
              <a:t>idTokenChanges</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user</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Changes</a:t>
            </a:r>
            <a:r>
              <a:rPr lang="ru-RU" sz="1600" b="1" i="1" kern="1200" dirty="0" smtClean="0">
                <a:solidFill>
                  <a:schemeClr val="tx1"/>
                </a:solidFill>
                <a:effectLst/>
                <a:latin typeface="+mn-lt"/>
                <a:ea typeface="+mn-ea"/>
                <a:cs typeface="+mn-cs"/>
              </a:rPr>
              <a:t>() и </a:t>
            </a:r>
            <a:r>
              <a:rPr lang="ru-RU" sz="1600" b="1" i="1" kern="1200" dirty="0" err="1" smtClean="0">
                <a:solidFill>
                  <a:schemeClr val="tx1"/>
                </a:solidFill>
                <a:effectLst/>
                <a:latin typeface="+mn-lt"/>
                <a:ea typeface="+mn-ea"/>
                <a:cs typeface="+mn-cs"/>
              </a:rPr>
              <a:t>auth</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State</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Changes</a:t>
            </a:r>
            <a:r>
              <a:rPr lang="ru-RU" sz="1600" b="1" i="1" kern="1200" dirty="0" smtClean="0">
                <a:solidFill>
                  <a:schemeClr val="tx1"/>
                </a:solidFill>
                <a:effectLst/>
                <a:latin typeface="+mn-lt"/>
                <a:ea typeface="+mn-ea"/>
                <a:cs typeface="+mn-cs"/>
              </a:rPr>
              <a:t>() не сработают, если вы обновите профиль пользователя с помощью </a:t>
            </a:r>
            <a:r>
              <a:rPr lang="ru-RU" sz="1600" b="1" i="1" kern="1200" dirty="0" err="1" smtClean="0">
                <a:solidFill>
                  <a:schemeClr val="tx1"/>
                </a:solidFill>
                <a:effectLst/>
                <a:latin typeface="+mn-lt"/>
                <a:ea typeface="+mn-ea"/>
                <a:cs typeface="+mn-cs"/>
              </a:rPr>
              <a:t>Firebase</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Admin</a:t>
            </a:r>
            <a:r>
              <a:rPr lang="ru-RU" sz="1600" b="1" i="1" kern="1200" dirty="0" smtClean="0">
                <a:solidFill>
                  <a:schemeClr val="tx1"/>
                </a:solidFill>
                <a:effectLst/>
                <a:latin typeface="+mn-lt"/>
                <a:ea typeface="+mn-ea"/>
                <a:cs typeface="+mn-cs"/>
              </a:rPr>
              <a:t> SDK. Вам нужно будет выполнить принудительную перезагрузку с помощью </a:t>
            </a:r>
            <a:r>
              <a:rPr lang="ru-RU" sz="1600" b="1" i="1" kern="1200" dirty="0" err="1" smtClean="0">
                <a:solidFill>
                  <a:schemeClr val="tx1"/>
                </a:solidFill>
                <a:effectLst/>
                <a:latin typeface="+mn-lt"/>
                <a:ea typeface="+mn-ea"/>
                <a:cs typeface="+mn-cs"/>
              </a:rPr>
              <a:t>FirebaseAuth.instance.CurrentUser.reload</a:t>
            </a:r>
            <a:r>
              <a:rPr lang="ru-RU" sz="1600" b="1" i="1" kern="1200" dirty="0" smtClean="0">
                <a:solidFill>
                  <a:schemeClr val="tx1"/>
                </a:solidFill>
                <a:effectLst/>
                <a:latin typeface="+mn-lt"/>
                <a:ea typeface="+mn-ea"/>
                <a:cs typeface="+mn-cs"/>
              </a:rPr>
              <a:t>(), чтобы получить последний профиль </a:t>
            </a:r>
            <a:r>
              <a:rPr lang="ru-RU" sz="1600" b="1" i="1" kern="1200" dirty="0" err="1" smtClean="0">
                <a:solidFill>
                  <a:schemeClr val="tx1"/>
                </a:solidFill>
                <a:effectLst/>
                <a:latin typeface="+mn-lt"/>
                <a:ea typeface="+mn-ea"/>
                <a:cs typeface="+mn-cs"/>
              </a:rPr>
              <a:t>пользователя.idTokenChanges</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userChanges</a:t>
            </a:r>
            <a:r>
              <a:rPr lang="ru-RU" sz="1600" b="1" i="1" kern="1200" dirty="0" smtClean="0">
                <a:solidFill>
                  <a:schemeClr val="tx1"/>
                </a:solidFill>
                <a:effectLst/>
                <a:latin typeface="+mn-lt"/>
                <a:ea typeface="+mn-ea"/>
                <a:cs typeface="+mn-cs"/>
              </a:rPr>
              <a:t>() и </a:t>
            </a:r>
            <a:r>
              <a:rPr lang="ru-RU" sz="1600" b="1" i="1" kern="1200" dirty="0" err="1" smtClean="0">
                <a:solidFill>
                  <a:schemeClr val="tx1"/>
                </a:solidFill>
                <a:effectLst/>
                <a:latin typeface="+mn-lt"/>
                <a:ea typeface="+mn-ea"/>
                <a:cs typeface="+mn-cs"/>
              </a:rPr>
              <a:t>authStateChanges</a:t>
            </a:r>
            <a:r>
              <a:rPr lang="ru-RU" sz="1600" b="1" i="1" kern="1200" dirty="0" smtClean="0">
                <a:solidFill>
                  <a:schemeClr val="tx1"/>
                </a:solidFill>
                <a:effectLst/>
                <a:latin typeface="+mn-lt"/>
                <a:ea typeface="+mn-ea"/>
                <a:cs typeface="+mn-cs"/>
              </a:rPr>
              <a:t>() также не сработают, если вы отключите или удалите пользователя с помощью </a:t>
            </a:r>
            <a:r>
              <a:rPr lang="ru-RU" sz="1600" b="1" i="1" kern="1200" dirty="0" err="1" smtClean="0">
                <a:solidFill>
                  <a:schemeClr val="tx1"/>
                </a:solidFill>
                <a:effectLst/>
                <a:latin typeface="+mn-lt"/>
                <a:ea typeface="+mn-ea"/>
                <a:cs typeface="+mn-cs"/>
              </a:rPr>
              <a:t>Firebase</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Admin</a:t>
            </a:r>
            <a:r>
              <a:rPr lang="ru-RU" sz="1600" b="1" i="1" kern="1200" dirty="0" smtClean="0">
                <a:solidFill>
                  <a:schemeClr val="tx1"/>
                </a:solidFill>
                <a:effectLst/>
                <a:latin typeface="+mn-lt"/>
                <a:ea typeface="+mn-ea"/>
                <a:cs typeface="+mn-cs"/>
              </a:rPr>
              <a:t> SDK или </a:t>
            </a:r>
            <a:r>
              <a:rPr lang="ru-RU" sz="1600" b="1" i="1" kern="1200" dirty="0" err="1" smtClean="0">
                <a:solidFill>
                  <a:schemeClr val="tx1"/>
                </a:solidFill>
                <a:effectLst/>
                <a:latin typeface="+mn-lt"/>
                <a:ea typeface="+mn-ea"/>
                <a:cs typeface="+mn-cs"/>
              </a:rPr>
              <a:t>Firebase</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console</a:t>
            </a:r>
            <a:r>
              <a:rPr lang="ru-RU" sz="1600" b="1" i="1" kern="1200" dirty="0" smtClean="0">
                <a:solidFill>
                  <a:schemeClr val="tx1"/>
                </a:solidFill>
                <a:effectLst/>
                <a:latin typeface="+mn-lt"/>
                <a:ea typeface="+mn-ea"/>
                <a:cs typeface="+mn-cs"/>
              </a:rPr>
              <a:t>. Вам придется принудительно выполнить перезагрузку с помощью </a:t>
            </a:r>
            <a:r>
              <a:rPr lang="ru-RU" sz="1600" b="1" i="1" kern="1200" dirty="0" err="1" smtClean="0">
                <a:solidFill>
                  <a:schemeClr val="tx1"/>
                </a:solidFill>
                <a:effectLst/>
                <a:latin typeface="+mn-lt"/>
                <a:ea typeface="+mn-ea"/>
                <a:cs typeface="+mn-cs"/>
              </a:rPr>
              <a:t>FirebaseAuth.instance.CurrentUser.reload</a:t>
            </a:r>
            <a:r>
              <a:rPr lang="ru-RU" sz="1600" b="1" i="1" kern="1200" dirty="0" smtClean="0">
                <a:solidFill>
                  <a:schemeClr val="tx1"/>
                </a:solidFill>
                <a:effectLst/>
                <a:latin typeface="+mn-lt"/>
                <a:ea typeface="+mn-ea"/>
                <a:cs typeface="+mn-cs"/>
              </a:rPr>
              <a:t>(), что вызовет исключение, отключенное пользователем или не найденное пользователем, которое вы можете перехватить и обработать в коде вашего приложения.</a:t>
            </a:r>
            <a:endParaRPr lang="en-US" sz="1600" b="1" i="1"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EC2DA840-6376-40CF-BB74-F87419C89AF8}" type="slidenum">
              <a:rPr lang="en-US" smtClean="0"/>
              <a:t>27</a:t>
            </a:fld>
            <a:endParaRPr lang="en-US"/>
          </a:p>
        </p:txBody>
      </p:sp>
    </p:spTree>
    <p:extLst>
      <p:ext uri="{BB962C8B-B14F-4D97-AF65-F5344CB8AC3E}">
        <p14:creationId xmlns:p14="http://schemas.microsoft.com/office/powerpoint/2010/main" val="256353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 веб-платформах состояние аутентификации пользователя хранится в базе данных </a:t>
            </a:r>
            <a:r>
              <a:rPr lang="ru-RU" sz="1200" b="0" i="0" kern="1200" dirty="0" err="1" smtClean="0">
                <a:solidFill>
                  <a:schemeClr val="tx1"/>
                </a:solidFill>
                <a:effectLst/>
                <a:latin typeface="+mn-lt"/>
                <a:ea typeface="+mn-ea"/>
                <a:cs typeface="+mn-cs"/>
              </a:rPr>
              <a:t>IndexedDB</a:t>
            </a:r>
            <a:r>
              <a:rPr lang="ru-RU" sz="1200" b="0" i="0" kern="1200" dirty="0" smtClean="0">
                <a:solidFill>
                  <a:schemeClr val="tx1"/>
                </a:solidFill>
                <a:effectLst/>
                <a:latin typeface="+mn-lt"/>
                <a:ea typeface="+mn-ea"/>
                <a:cs typeface="+mn-cs"/>
              </a:rPr>
              <a:t>. Вы можете изменить сохранение данных, чтобы они хранились в локальном хранилище, используя </a:t>
            </a:r>
            <a:r>
              <a:rPr lang="ru-RU" sz="1200" b="0" i="0" kern="1200" dirty="0" err="1" smtClean="0">
                <a:solidFill>
                  <a:schemeClr val="tx1"/>
                </a:solidFill>
                <a:effectLst/>
                <a:latin typeface="+mn-lt"/>
                <a:ea typeface="+mn-ea"/>
                <a:cs typeface="+mn-cs"/>
              </a:rPr>
              <a:t>сохранение.местный</a:t>
            </a:r>
            <a:r>
              <a:rPr lang="ru-RU" sz="1200" b="0" i="0" kern="1200" dirty="0" smtClean="0">
                <a:solidFill>
                  <a:schemeClr val="tx1"/>
                </a:solidFill>
                <a:effectLst/>
                <a:latin typeface="+mn-lt"/>
                <a:ea typeface="+mn-ea"/>
                <a:cs typeface="+mn-cs"/>
              </a:rPr>
              <a:t>. При необходимости вы можете изменить это поведение по умолчанию таким образом, чтобы оно сохраняло состояние аутентификации только для текущего сеанса или не сохранялось вообще. Чтобы настроить эти параметры, вызовите следующий метод </a:t>
            </a:r>
            <a:r>
              <a:rPr lang="ru-RU" sz="1200" b="0" i="0" kern="1200" dirty="0" err="1" smtClean="0">
                <a:solidFill>
                  <a:schemeClr val="tx1"/>
                </a:solidFill>
                <a:effectLst/>
                <a:latin typeface="+mn-lt"/>
                <a:ea typeface="+mn-ea"/>
                <a:cs typeface="+mn-cs"/>
              </a:rPr>
              <a:t>FirebaseAuth.instanceFor</a:t>
            </a:r>
            <a:r>
              <a:rPr lang="ru-RU" sz="1200" b="0" i="0" kern="1200" dirty="0" smtClean="0">
                <a:solidFill>
                  <a:schemeClr val="tx1"/>
                </a:solidFill>
                <a:effectLst/>
                <a:latin typeface="+mn-lt"/>
                <a:ea typeface="+mn-ea"/>
                <a:cs typeface="+mn-cs"/>
              </a:rPr>
              <a:t>(приложение: </a:t>
            </a:r>
            <a:r>
              <a:rPr lang="ru-RU" sz="1200" b="0" i="0" kern="1200" dirty="0" err="1" smtClean="0">
                <a:solidFill>
                  <a:schemeClr val="tx1"/>
                </a:solidFill>
                <a:effectLst/>
                <a:latin typeface="+mn-lt"/>
                <a:ea typeface="+mn-ea"/>
                <a:cs typeface="+mn-cs"/>
              </a:rPr>
              <a:t>Firebase.app</a:t>
            </a:r>
            <a:r>
              <a:rPr lang="ru-RU"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Persistence.LOCAL</a:t>
            </a:r>
            <a:r>
              <a:rPr lang="ru-RU"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Persistence.LOCAL</a:t>
            </a:r>
            <a:r>
              <a:rPr lang="ru-RU" sz="1200" b="0" i="0" kern="1200" dirty="0" smtClean="0">
                <a:solidFill>
                  <a:schemeClr val="tx1"/>
                </a:solidFill>
                <a:effectLst/>
                <a:latin typeface="+mn-lt"/>
                <a:ea typeface="+mn-ea"/>
                <a:cs typeface="+mn-cs"/>
              </a:rPr>
              <a:t>);. Вы все равно можете обновить сохранение для каждого экземпляра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используя </a:t>
            </a:r>
            <a:r>
              <a:rPr lang="ru-RU" sz="1200" b="0" i="0" kern="1200" dirty="0" err="1" smtClean="0">
                <a:solidFill>
                  <a:schemeClr val="tx1"/>
                </a:solidFill>
                <a:effectLst/>
                <a:latin typeface="+mn-lt"/>
                <a:ea typeface="+mn-ea"/>
                <a:cs typeface="+mn-cs"/>
              </a:rPr>
              <a:t>setPersistence</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Persistence.NONE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28</a:t>
            </a:fld>
            <a:endParaRPr lang="en-US"/>
          </a:p>
        </p:txBody>
      </p:sp>
    </p:spTree>
    <p:extLst>
      <p:ext uri="{BB962C8B-B14F-4D97-AF65-F5344CB8AC3E}">
        <p14:creationId xmlns:p14="http://schemas.microsoft.com/office/powerpoint/2010/main" val="1713461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получить информацию о профиле пользователя, воспользуйтесь свойствами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 Существует три способа получить объект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 представляющий текущего пользователя:</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Потоки </a:t>
            </a:r>
            <a:r>
              <a:rPr lang="ru-RU" sz="1200" b="0" i="0" kern="1200" dirty="0" err="1" smtClean="0">
                <a:solidFill>
                  <a:schemeClr val="tx1"/>
                </a:solidFill>
                <a:effectLst/>
                <a:latin typeface="+mn-lt"/>
                <a:ea typeface="+mn-ea"/>
                <a:cs typeface="+mn-cs"/>
              </a:rPr>
              <a:t>authStateChanges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idTokenChanges</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userChanges</a:t>
            </a:r>
            <a:r>
              <a:rPr lang="ru-RU" sz="1200" b="0" i="0" kern="1200" dirty="0" smtClean="0">
                <a:solidFill>
                  <a:schemeClr val="tx1"/>
                </a:solidFill>
                <a:effectLst/>
                <a:latin typeface="+mn-lt"/>
                <a:ea typeface="+mn-ea"/>
                <a:cs typeface="+mn-cs"/>
              </a:rPr>
              <a:t>: ваши слушатели получат текущего пользователя или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 если ни один пользователь не прошел проверку подлинности:</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При запуске приложения срабатывает событие после восстановления учетных данных пользователя (если таковые имеются) из локального хранилища, что означает, что ваши </a:t>
            </a:r>
            <a:r>
              <a:rPr lang="ru-RU" sz="1200" b="0" i="0" kern="1200" dirty="0" err="1" smtClean="0">
                <a:solidFill>
                  <a:schemeClr val="tx1"/>
                </a:solidFill>
                <a:effectLst/>
                <a:latin typeface="+mn-lt"/>
                <a:ea typeface="+mn-ea"/>
                <a:cs typeface="+mn-cs"/>
              </a:rPr>
              <a:t>прослушиватели</a:t>
            </a:r>
            <a:r>
              <a:rPr lang="ru-RU" sz="1200" b="0" i="0" kern="1200" dirty="0" smtClean="0">
                <a:solidFill>
                  <a:schemeClr val="tx1"/>
                </a:solidFill>
                <a:effectLst/>
                <a:latin typeface="+mn-lt"/>
                <a:ea typeface="+mn-ea"/>
                <a:cs typeface="+mn-cs"/>
              </a:rPr>
              <a:t> всегда вызываются при инициализации состояния пользователя. Затем, всякий раз, когда состояние аутентификации изменяется, генерируется новое событие с обновленным состоянием пользователя.</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Прослушивая состояние аутентификации, вы можете создать пользовательский интерфейс, который реагирует на эти изменения в состоянии аутентификации.</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Объект </a:t>
            </a:r>
            <a:r>
              <a:rPr lang="ru-RU" sz="1200" b="0" i="0" kern="1200" dirty="0" err="1" smtClean="0">
                <a:solidFill>
                  <a:schemeClr val="tx1"/>
                </a:solidFill>
                <a:effectLst/>
                <a:latin typeface="+mn-lt"/>
                <a:ea typeface="+mn-ea"/>
                <a:cs typeface="+mn-cs"/>
              </a:rPr>
              <a:t>UserCredential</a:t>
            </a:r>
            <a:r>
              <a:rPr lang="ru-RU" sz="1200" b="0" i="0" kern="1200" dirty="0" smtClean="0">
                <a:solidFill>
                  <a:schemeClr val="tx1"/>
                </a:solidFill>
                <a:effectLst/>
                <a:latin typeface="+mn-lt"/>
                <a:ea typeface="+mn-ea"/>
                <a:cs typeface="+mn-cs"/>
              </a:rPr>
              <a:t>, возвращаемый методами аутентификации (</a:t>
            </a:r>
            <a:r>
              <a:rPr lang="ru-RU" sz="1200" b="0" i="0" kern="1200" dirty="0" err="1" smtClean="0">
                <a:solidFill>
                  <a:schemeClr val="tx1"/>
                </a:solidFill>
                <a:effectLst/>
                <a:latin typeface="+mn-lt"/>
                <a:ea typeface="+mn-ea"/>
                <a:cs typeface="+mn-cs"/>
              </a:rPr>
              <a:t>signIn</a:t>
            </a:r>
            <a:r>
              <a:rPr lang="ru-RU" sz="1200" b="0" i="0" kern="1200" dirty="0" smtClean="0">
                <a:solidFill>
                  <a:schemeClr val="tx1"/>
                </a:solidFill>
                <a:effectLst/>
                <a:latin typeface="+mn-lt"/>
                <a:ea typeface="+mn-ea"/>
                <a:cs typeface="+mn-cs"/>
              </a:rPr>
              <a:t>-): объект </a:t>
            </a:r>
            <a:r>
              <a:rPr lang="ru-RU" sz="1200" b="0" i="0" kern="1200" dirty="0" err="1" smtClean="0">
                <a:solidFill>
                  <a:schemeClr val="tx1"/>
                </a:solidFill>
                <a:effectLst/>
                <a:latin typeface="+mn-lt"/>
                <a:ea typeface="+mn-ea"/>
                <a:cs typeface="+mn-cs"/>
              </a:rPr>
              <a:t>UserCredential</a:t>
            </a:r>
            <a:r>
              <a:rPr lang="ru-RU" sz="1200" b="0" i="0" kern="1200" dirty="0" smtClean="0">
                <a:solidFill>
                  <a:schemeClr val="tx1"/>
                </a:solidFill>
                <a:effectLst/>
                <a:latin typeface="+mn-lt"/>
                <a:ea typeface="+mn-ea"/>
                <a:cs typeface="+mn-cs"/>
              </a:rPr>
              <a:t> имеет свойство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 для текущего пользователя:</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Свойство </a:t>
            </a:r>
            <a:r>
              <a:rPr lang="ru-RU" sz="1200" b="0" i="0" kern="1200" dirty="0" err="1" smtClean="0">
                <a:solidFill>
                  <a:schemeClr val="tx1"/>
                </a:solidFill>
                <a:effectLst/>
                <a:latin typeface="+mn-lt"/>
                <a:ea typeface="+mn-ea"/>
                <a:cs typeface="+mn-cs"/>
              </a:rPr>
              <a:t>CurrentUser</a:t>
            </a:r>
            <a:r>
              <a:rPr lang="ru-RU" sz="1200" b="0" i="0" kern="1200" dirty="0" smtClean="0">
                <a:solidFill>
                  <a:schemeClr val="tx1"/>
                </a:solidFill>
                <a:effectLst/>
                <a:latin typeface="+mn-lt"/>
                <a:ea typeface="+mn-ea"/>
                <a:cs typeface="+mn-cs"/>
              </a:rPr>
              <a:t> экземпляра </a:t>
            </a:r>
            <a:r>
              <a:rPr lang="ru-RU" sz="1200" b="0" i="0" kern="1200" dirty="0" err="1" smtClean="0">
                <a:solidFill>
                  <a:schemeClr val="tx1"/>
                </a:solidFill>
                <a:effectLst/>
                <a:latin typeface="+mn-lt"/>
                <a:ea typeface="+mn-ea"/>
                <a:cs typeface="+mn-cs"/>
              </a:rPr>
              <a:t>FirebaseAuth</a:t>
            </a:r>
            <a:r>
              <a:rPr lang="ru-RU" sz="1200" b="0" i="0" kern="1200" dirty="0" smtClean="0">
                <a:solidFill>
                  <a:schemeClr val="tx1"/>
                </a:solidFill>
                <a:effectLst/>
                <a:latin typeface="+mn-lt"/>
                <a:ea typeface="+mn-ea"/>
                <a:cs typeface="+mn-cs"/>
              </a:rPr>
              <a:t>: если вы уверены, что пользователь в данный момент вошел в систему, вы можете получить доступ к пользователю из свойства </a:t>
            </a:r>
            <a:r>
              <a:rPr lang="ru-RU" sz="1200" b="0" i="0" kern="1200" dirty="0" err="1" smtClean="0">
                <a:solidFill>
                  <a:schemeClr val="tx1"/>
                </a:solidFill>
                <a:effectLst/>
                <a:latin typeface="+mn-lt"/>
                <a:ea typeface="+mn-ea"/>
                <a:cs typeface="+mn-cs"/>
              </a:rPr>
              <a:t>CurrentUser</a:t>
            </a:r>
            <a:r>
              <a:rPr lang="ru-RU"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b="1" i="1" dirty="0" smtClean="0">
                <a:effectLst/>
              </a:rPr>
              <a:t>FirebaseAuth.instance.</a:t>
            </a:r>
            <a:r>
              <a:rPr lang="en-US" b="1" i="1" dirty="0" err="1" smtClean="0">
                <a:effectLst/>
              </a:rPr>
              <a:t>currentUser</a:t>
            </a:r>
            <a:r>
              <a:rPr lang="en-US" b="1" i="1" dirty="0" smtClean="0">
                <a:effectLst/>
              </a:rPr>
              <a:t>?.</a:t>
            </a:r>
            <a:r>
              <a:rPr lang="en-US" b="1" i="1" dirty="0" err="1" smtClean="0">
                <a:effectLst/>
              </a:rPr>
              <a:t>uid</a:t>
            </a:r>
            <a:endParaRPr lang="en-US" b="1" i="1" dirty="0" smtClean="0">
              <a:effectLst/>
            </a:endParaRPr>
          </a:p>
          <a:p>
            <a:endParaRPr lang="en-US" b="1" i="1" dirty="0" smtClean="0">
              <a:effectLst/>
            </a:endParaRPr>
          </a:p>
          <a:p>
            <a:r>
              <a:rPr lang="ru-RU" sz="1200" b="0" i="0" kern="1200" dirty="0" smtClean="0">
                <a:solidFill>
                  <a:schemeClr val="tx1"/>
                </a:solidFill>
                <a:effectLst/>
                <a:latin typeface="+mn-lt"/>
                <a:ea typeface="+mn-ea"/>
                <a:cs typeface="+mn-cs"/>
              </a:rPr>
              <a:t>Значение </a:t>
            </a:r>
            <a:r>
              <a:rPr lang="ru-RU" sz="1200" b="0" i="0" kern="1200" dirty="0" err="1" smtClean="0">
                <a:solidFill>
                  <a:schemeClr val="tx1"/>
                </a:solidFill>
                <a:effectLst/>
                <a:latin typeface="+mn-lt"/>
                <a:ea typeface="+mn-ea"/>
                <a:cs typeface="+mn-cs"/>
              </a:rPr>
              <a:t>CurrentUser</a:t>
            </a:r>
            <a:r>
              <a:rPr lang="ru-RU" sz="1200" b="0" i="0" kern="1200" dirty="0" smtClean="0">
                <a:solidFill>
                  <a:schemeClr val="tx1"/>
                </a:solidFill>
                <a:effectLst/>
                <a:latin typeface="+mn-lt"/>
                <a:ea typeface="+mn-ea"/>
                <a:cs typeface="+mn-cs"/>
              </a:rPr>
              <a:t> может быть нулевым по двум причинам:</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Пользователь не выполнил вход в систему.</a:t>
            </a:r>
            <a:r>
              <a:rPr lang="ru-RU" dirty="0" smtClean="0"/>
              <a:t/>
            </a:r>
            <a:br>
              <a:rPr lang="ru-RU" dirty="0" smtClean="0"/>
            </a:br>
            <a:r>
              <a:rPr lang="ru-RU" sz="1200" b="0" i="0" kern="1200" dirty="0" smtClean="0">
                <a:solidFill>
                  <a:schemeClr val="tx1"/>
                </a:solidFill>
                <a:effectLst/>
                <a:latin typeface="+mn-lt"/>
                <a:ea typeface="+mn-ea"/>
                <a:cs typeface="+mn-cs"/>
              </a:rPr>
              <a:t>Объект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не завершил инициализацию. Если вы используете </a:t>
            </a:r>
            <a:r>
              <a:rPr lang="ru-RU" sz="1200" b="0" i="0" kern="1200" dirty="0" err="1" smtClean="0">
                <a:solidFill>
                  <a:schemeClr val="tx1"/>
                </a:solidFill>
                <a:effectLst/>
                <a:latin typeface="+mn-lt"/>
                <a:ea typeface="+mn-ea"/>
                <a:cs typeface="+mn-cs"/>
              </a:rPr>
              <a:t>прослушиватель</a:t>
            </a:r>
            <a:r>
              <a:rPr lang="ru-RU" sz="1200" b="0" i="0" kern="1200" dirty="0" smtClean="0">
                <a:solidFill>
                  <a:schemeClr val="tx1"/>
                </a:solidFill>
                <a:effectLst/>
                <a:latin typeface="+mn-lt"/>
                <a:ea typeface="+mn-ea"/>
                <a:cs typeface="+mn-cs"/>
              </a:rPr>
              <a:t> для отслеживания статуса входа пользователя в систему, вам не нужно обрабатывать этот случай.</a:t>
            </a:r>
            <a:endParaRPr lang="en-US" b="1" i="1" dirty="0"/>
          </a:p>
        </p:txBody>
      </p:sp>
      <p:sp>
        <p:nvSpPr>
          <p:cNvPr id="4" name="Номер слайда 3"/>
          <p:cNvSpPr>
            <a:spLocks noGrp="1"/>
          </p:cNvSpPr>
          <p:nvPr>
            <p:ph type="sldNum" sz="quarter" idx="10"/>
          </p:nvPr>
        </p:nvSpPr>
        <p:spPr/>
        <p:txBody>
          <a:bodyPr/>
          <a:lstStyle/>
          <a:p>
            <a:fld id="{EC2DA840-6376-40CF-BB74-F87419C89AF8}" type="slidenum">
              <a:rPr lang="en-US" smtClean="0"/>
              <a:t>30</a:t>
            </a:fld>
            <a:endParaRPr lang="en-US"/>
          </a:p>
        </p:txBody>
      </p:sp>
    </p:spTree>
    <p:extLst>
      <p:ext uri="{BB962C8B-B14F-4D97-AF65-F5344CB8AC3E}">
        <p14:creationId xmlns:p14="http://schemas.microsoft.com/office/powerpoint/2010/main" val="92914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 это гибкая, масштабируемая облачная база данных </a:t>
            </a:r>
            <a:r>
              <a:rPr lang="ru-RU" sz="1200" b="0" i="0" kern="1200" dirty="0" err="1" smtClean="0">
                <a:solidFill>
                  <a:schemeClr val="tx1"/>
                </a:solidFill>
                <a:effectLst/>
                <a:latin typeface="+mn-lt"/>
                <a:ea typeface="+mn-ea"/>
                <a:cs typeface="+mn-cs"/>
              </a:rPr>
              <a:t>NoSQL</a:t>
            </a:r>
            <a:r>
              <a:rPr lang="ru-RU" sz="1200" b="0" i="0" kern="1200" dirty="0" smtClean="0">
                <a:solidFill>
                  <a:schemeClr val="tx1"/>
                </a:solidFill>
                <a:effectLst/>
                <a:latin typeface="+mn-lt"/>
                <a:ea typeface="+mn-ea"/>
                <a:cs typeface="+mn-cs"/>
              </a:rPr>
              <a:t> для хранения и синхронизации данных для разработки на стороне клиента и сервера. Она доступна на </a:t>
            </a:r>
            <a:r>
              <a:rPr lang="ru-RU" sz="1200" b="0" i="0" kern="1200" dirty="0" err="1" smtClean="0">
                <a:solidFill>
                  <a:schemeClr val="tx1"/>
                </a:solidFill>
                <a:effectLst/>
                <a:latin typeface="+mn-lt"/>
                <a:ea typeface="+mn-ea"/>
                <a:cs typeface="+mn-cs"/>
              </a:rPr>
              <a:t>native</a:t>
            </a:r>
            <a:r>
              <a:rPr lang="ru-RU" sz="1200" b="0" i="0" kern="1200" dirty="0" smtClean="0">
                <a:solidFill>
                  <a:schemeClr val="tx1"/>
                </a:solidFill>
                <a:effectLst/>
                <a:latin typeface="+mn-lt"/>
                <a:ea typeface="+mn-ea"/>
                <a:cs typeface="+mn-cs"/>
              </a:rPr>
              <a:t> Node.js, </a:t>
            </a:r>
            <a:r>
              <a:rPr lang="ru-RU" sz="1200" b="0" i="0" kern="1200" dirty="0" err="1" smtClean="0">
                <a:solidFill>
                  <a:schemeClr val="tx1"/>
                </a:solidFill>
                <a:effectLst/>
                <a:latin typeface="+mn-lt"/>
                <a:ea typeface="+mn-ea"/>
                <a:cs typeface="+mn-cs"/>
              </a:rPr>
              <a:t>Java</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Python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Unity</a:t>
            </a:r>
            <a:r>
              <a:rPr lang="ru-RU" sz="1200" b="0" i="0" kern="1200" dirty="0" smtClean="0">
                <a:solidFill>
                  <a:schemeClr val="tx1"/>
                </a:solidFill>
                <a:effectLst/>
                <a:latin typeface="+mn-lt"/>
                <a:ea typeface="+mn-ea"/>
                <a:cs typeface="+mn-cs"/>
              </a:rPr>
              <a:t>, C++ и </a:t>
            </a:r>
            <a:r>
              <a:rPr lang="ru-RU" sz="1200" b="0" i="0" kern="1200" dirty="0" err="1" smtClean="0">
                <a:solidFill>
                  <a:schemeClr val="tx1"/>
                </a:solidFill>
                <a:effectLst/>
                <a:latin typeface="+mn-lt"/>
                <a:ea typeface="+mn-ea"/>
                <a:cs typeface="+mn-cs"/>
              </a:rPr>
              <a:t>Go</a:t>
            </a:r>
            <a:r>
              <a:rPr lang="ru-RU" sz="1200" b="0" i="0" kern="1200" dirty="0" smtClean="0">
                <a:solidFill>
                  <a:schemeClr val="tx1"/>
                </a:solidFill>
                <a:effectLst/>
                <a:latin typeface="+mn-lt"/>
                <a:ea typeface="+mn-ea"/>
                <a:cs typeface="+mn-cs"/>
              </a:rPr>
              <a:t> SDK, а также на REST и RPC API. Пользователи могут хранить данные в документах, содержащих поля, соответствующие значениям. Эти документы хранятся в коллекциях, которые представляют собой контейнеры для ваших документов, которые вы можете использовать для упорядочивания данных и создания запросов.</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ru-RU" sz="1200" b="0" i="0" kern="120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 вставьте его в свой раздел зависимостей в вашем файле </a:t>
            </a:r>
            <a:r>
              <a:rPr lang="ru-RU" sz="1200" b="0" i="0" kern="1200" dirty="0" err="1" smtClean="0">
                <a:solidFill>
                  <a:schemeClr val="tx1"/>
                </a:solidFill>
                <a:effectLst/>
                <a:latin typeface="+mn-lt"/>
                <a:ea typeface="+mn-ea"/>
                <a:cs typeface="+mn-cs"/>
              </a:rPr>
              <a:t>pubspec.yaml</a:t>
            </a:r>
            <a:r>
              <a:rPr lang="ru-RU" sz="1200" b="0" i="0" kern="1200" dirty="0" smtClean="0">
                <a:solidFill>
                  <a:schemeClr val="tx1"/>
                </a:solidFill>
                <a:effectLst/>
                <a:latin typeface="+mn-lt"/>
                <a:ea typeface="+mn-ea"/>
                <a:cs typeface="+mn-cs"/>
              </a:rPr>
              <a:t> и запустите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pub</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get</a:t>
            </a:r>
            <a:r>
              <a:rPr lang="ru-RU" sz="1200" b="0" i="0" kern="1200" dirty="0" smtClean="0">
                <a:solidFill>
                  <a:schemeClr val="tx1"/>
                </a:solidFill>
                <a:effectLst/>
                <a:latin typeface="+mn-lt"/>
                <a:ea typeface="+mn-ea"/>
                <a:cs typeface="+mn-cs"/>
              </a:rPr>
              <a:t>, чтобы получить пакет. Вы уже увидите, что в разделе "Зависимости" также используется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SDK, не копируйте его непосредственно под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так как </a:t>
            </a:r>
            <a:r>
              <a:rPr lang="ru-RU" sz="1200" b="0" i="0" kern="1200" dirty="0" err="1" smtClean="0">
                <a:solidFill>
                  <a:schemeClr val="tx1"/>
                </a:solidFill>
                <a:effectLst/>
                <a:latin typeface="+mn-lt"/>
                <a:ea typeface="+mn-ea"/>
                <a:cs typeface="+mn-cs"/>
              </a:rPr>
              <a:t>pubspec.yaml</a:t>
            </a:r>
            <a:r>
              <a:rPr lang="ru-RU" sz="1200" b="0" i="0" kern="1200" dirty="0" smtClean="0">
                <a:solidFill>
                  <a:schemeClr val="tx1"/>
                </a:solidFill>
                <a:effectLst/>
                <a:latin typeface="+mn-lt"/>
                <a:ea typeface="+mn-ea"/>
                <a:cs typeface="+mn-cs"/>
              </a:rPr>
              <a:t> склонен к отступам, укажите его в разделе "зависимости", иначе программа подумает, что </a:t>
            </a:r>
            <a:r>
              <a:rPr lang="ru-RU" sz="1200" b="0" i="0" kern="1200" dirty="0" err="1" smtClean="0">
                <a:solidFill>
                  <a:schemeClr val="tx1"/>
                </a:solidFill>
                <a:effectLst/>
                <a:latin typeface="+mn-lt"/>
                <a:ea typeface="+mn-ea"/>
                <a:cs typeface="+mn-cs"/>
              </a:rPr>
              <a:t>cloud_firestore</a:t>
            </a:r>
            <a:r>
              <a:rPr lang="ru-RU" sz="1200" b="0" i="0" kern="1200" dirty="0" smtClean="0">
                <a:solidFill>
                  <a:schemeClr val="tx1"/>
                </a:solidFill>
                <a:effectLst/>
                <a:latin typeface="+mn-lt"/>
                <a:ea typeface="+mn-ea"/>
                <a:cs typeface="+mn-cs"/>
              </a:rPr>
              <a:t> является частью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а это не так. Это выглядело бы примерно так:</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Номер, указанный вместе с </a:t>
            </a:r>
            <a:r>
              <a:rPr lang="ru-RU" sz="1200" b="0" i="0" kern="1200" dirty="0" err="1" smtClean="0">
                <a:solidFill>
                  <a:schemeClr val="tx1"/>
                </a:solidFill>
                <a:effectLst/>
                <a:latin typeface="+mn-lt"/>
                <a:ea typeface="+mn-ea"/>
                <a:cs typeface="+mn-cs"/>
              </a:rPr>
              <a:t>cloud_firestore</a:t>
            </a:r>
            <a:r>
              <a:rPr lang="ru-RU" sz="1200" b="0" i="0" kern="1200" dirty="0" smtClean="0">
                <a:solidFill>
                  <a:schemeClr val="tx1"/>
                </a:solidFill>
                <a:effectLst/>
                <a:latin typeface="+mn-lt"/>
                <a:ea typeface="+mn-ea"/>
                <a:cs typeface="+mn-cs"/>
              </a:rPr>
              <a:t>, является номером версии, и вы можете получить предыдущую версию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если хотите, перейдя к версиям на своем веб-сайте пакетов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в разделе </a:t>
            </a:r>
            <a:r>
              <a:rPr lang="ru-RU" sz="1200" b="0" i="0" kern="1200" dirty="0" err="1" smtClean="0">
                <a:solidFill>
                  <a:schemeClr val="tx1"/>
                </a:solidFill>
                <a:effectLst/>
                <a:latin typeface="+mn-lt"/>
                <a:ea typeface="+mn-ea"/>
                <a:cs typeface="+mn-cs"/>
              </a:rPr>
              <a:t>cloud_firestore</a:t>
            </a:r>
            <a:r>
              <a:rPr lang="ru-RU" sz="1200" b="0" i="0" kern="1200" dirty="0" smtClean="0">
                <a:solidFill>
                  <a:schemeClr val="tx1"/>
                </a:solidFill>
                <a:effectLst/>
                <a:latin typeface="+mn-lt"/>
                <a:ea typeface="+mn-ea"/>
                <a:cs typeface="+mn-cs"/>
              </a:rPr>
              <a:t>. Добавив ^ к номеру вашей версии, вы сможете использовать только все версии, указанные выше указанного номера пакета. В случае, если вы не хотите использовать, вы можете оставить как</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a:t>
            </a:fld>
            <a:endParaRPr lang="en-US"/>
          </a:p>
        </p:txBody>
      </p:sp>
    </p:spTree>
    <p:extLst>
      <p:ext uri="{BB962C8B-B14F-4D97-AF65-F5344CB8AC3E}">
        <p14:creationId xmlns:p14="http://schemas.microsoft.com/office/powerpoint/2010/main" val="342954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получить информацию о профиле, полученную от поставщиков услуг входа, связанных с пользователем, используйте свойство </a:t>
            </a:r>
            <a:r>
              <a:rPr lang="ru-RU" sz="1200" b="0" i="0" kern="1200" dirty="0" err="1" smtClean="0">
                <a:solidFill>
                  <a:schemeClr val="tx1"/>
                </a:solidFill>
                <a:effectLst/>
                <a:latin typeface="+mn-lt"/>
                <a:ea typeface="+mn-ea"/>
                <a:cs typeface="+mn-cs"/>
              </a:rPr>
              <a:t>providerData</a:t>
            </a:r>
            <a:r>
              <a:rPr lang="ru-RU" sz="1200" b="0" i="0" kern="1200" dirty="0" smtClean="0">
                <a:solidFill>
                  <a:schemeClr val="tx1"/>
                </a:solidFill>
                <a:effectLst/>
                <a:latin typeface="+mn-lt"/>
                <a:ea typeface="+mn-ea"/>
                <a:cs typeface="+mn-cs"/>
              </a:rPr>
              <a:t>. Например:</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31</a:t>
            </a:fld>
            <a:endParaRPr lang="en-US"/>
          </a:p>
        </p:txBody>
      </p:sp>
    </p:spTree>
    <p:extLst>
      <p:ext uri="{BB962C8B-B14F-4D97-AF65-F5344CB8AC3E}">
        <p14:creationId xmlns:p14="http://schemas.microsoft.com/office/powerpoint/2010/main" val="4082782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Вы можете обновить основную информацию профиля пользователя — отображаемое имя пользователя и URL—адрес фотографии профиля - с помощью методов обновления. Например:</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установить адрес электронной почты пользователя с помощью метода </a:t>
            </a:r>
            <a:r>
              <a:rPr lang="ru-RU" sz="1200" b="0" i="0" kern="1200" dirty="0" err="1" smtClean="0">
                <a:solidFill>
                  <a:schemeClr val="tx1"/>
                </a:solidFill>
                <a:effectLst/>
                <a:latin typeface="+mn-lt"/>
                <a:ea typeface="+mn-ea"/>
                <a:cs typeface="+mn-cs"/>
              </a:rPr>
              <a:t>updateEmail</a:t>
            </a:r>
            <a:r>
              <a:rPr lang="ru-RU" sz="1200" b="0" i="0" kern="1200" dirty="0" smtClean="0">
                <a:solidFill>
                  <a:schemeClr val="tx1"/>
                </a:solidFill>
                <a:effectLst/>
                <a:latin typeface="+mn-lt"/>
                <a:ea typeface="+mn-ea"/>
                <a:cs typeface="+mn-cs"/>
              </a:rPr>
              <a:t>(). Например:</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отправить электронное письмо с подтверждением адреса пользователю с помощью метода </a:t>
            </a:r>
            <a:r>
              <a:rPr lang="ru-RU" sz="1200" b="0" i="0" kern="1200" dirty="0" err="1" smtClean="0">
                <a:solidFill>
                  <a:schemeClr val="tx1"/>
                </a:solidFill>
                <a:effectLst/>
                <a:latin typeface="+mn-lt"/>
                <a:ea typeface="+mn-ea"/>
                <a:cs typeface="+mn-cs"/>
              </a:rPr>
              <a:t>sendEmailVerification</a:t>
            </a:r>
            <a:r>
              <a:rPr lang="ru-RU" sz="1200" b="0" i="0" kern="1200" dirty="0" smtClean="0">
                <a:solidFill>
                  <a:schemeClr val="tx1"/>
                </a:solidFill>
                <a:effectLst/>
                <a:latin typeface="+mn-lt"/>
                <a:ea typeface="+mn-ea"/>
                <a:cs typeface="+mn-cs"/>
              </a:rPr>
              <a:t>(). Например:</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настроить шаблон электронной почты, который используется в разделе аутентификации консоли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на странице Шаблоны электронной почты. Смотрите шаблоны электронной почты в справочном центре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Также можно передать состояние с помощью URL-адреса продолжения для перенаправления обратно в приложение при отправке электронного письма с подтверждением.</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Кроме того, вы можете локализовать электронное письмо с подтверждением, обновив код языка в экземпляре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перед отправкой электронного письма. Например:</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установить пароль пользователя с помощью метода </a:t>
            </a:r>
            <a:r>
              <a:rPr lang="ru-RU" sz="1200" b="0" i="0" kern="1200" dirty="0" err="1" smtClean="0">
                <a:solidFill>
                  <a:schemeClr val="tx1"/>
                </a:solidFill>
                <a:effectLst/>
                <a:latin typeface="+mn-lt"/>
                <a:ea typeface="+mn-ea"/>
                <a:cs typeface="+mn-cs"/>
              </a:rPr>
              <a:t>updatePassword</a:t>
            </a:r>
            <a:r>
              <a:rPr lang="ru-RU" sz="1200" b="0" i="0" kern="1200" dirty="0" smtClean="0">
                <a:solidFill>
                  <a:schemeClr val="tx1"/>
                </a:solidFill>
                <a:effectLst/>
                <a:latin typeface="+mn-lt"/>
                <a:ea typeface="+mn-ea"/>
                <a:cs typeface="+mn-cs"/>
              </a:rPr>
              <a:t>(). Например:</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32</a:t>
            </a:fld>
            <a:endParaRPr lang="en-US"/>
          </a:p>
        </p:txBody>
      </p:sp>
    </p:spTree>
    <p:extLst>
      <p:ext uri="{BB962C8B-B14F-4D97-AF65-F5344CB8AC3E}">
        <p14:creationId xmlns:p14="http://schemas.microsoft.com/office/powerpoint/2010/main" val="496348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Для некоторых действий, связанных с безопасностью, таких как удаление учетной записи, установка основного адреса электронной почты и смена пароля, требуется, чтобы пользователь недавно выполнил вход в систему. Если вы выполняете одно из этих действий, а пользователь вошел в систему слишком давно, действие завершается ошибкой и возникает исключение </a:t>
            </a:r>
            <a:r>
              <a:rPr lang="ru-RU" sz="1200" b="0" i="0" kern="1200" dirty="0" err="1" smtClean="0">
                <a:solidFill>
                  <a:schemeClr val="tx1"/>
                </a:solidFill>
                <a:effectLst/>
                <a:latin typeface="+mn-lt"/>
                <a:ea typeface="+mn-ea"/>
                <a:cs typeface="+mn-cs"/>
              </a:rPr>
              <a:t>FirebaseAuthException</a:t>
            </a:r>
            <a:r>
              <a:rPr lang="ru-RU" sz="1200" b="0" i="0" kern="1200" dirty="0" smtClean="0">
                <a:solidFill>
                  <a:schemeClr val="tx1"/>
                </a:solidFill>
                <a:effectLst/>
                <a:latin typeface="+mn-lt"/>
                <a:ea typeface="+mn-ea"/>
                <a:cs typeface="+mn-cs"/>
              </a:rPr>
              <a:t> с кодом </a:t>
            </a:r>
            <a:r>
              <a:rPr lang="ru-RU" sz="1200" b="0" i="0" kern="1200" dirty="0" err="1" smtClean="0">
                <a:solidFill>
                  <a:schemeClr val="tx1"/>
                </a:solidFill>
                <a:effectLst/>
                <a:latin typeface="+mn-lt"/>
                <a:ea typeface="+mn-ea"/>
                <a:cs typeface="+mn-cs"/>
              </a:rPr>
              <a:t>requires-recent-login</a:t>
            </a:r>
            <a:r>
              <a:rPr lang="ru-RU" sz="1200" b="0" i="0" kern="1200" dirty="0" smtClean="0">
                <a:solidFill>
                  <a:schemeClr val="tx1"/>
                </a:solidFill>
                <a:effectLst/>
                <a:latin typeface="+mn-lt"/>
                <a:ea typeface="+mn-ea"/>
                <a:cs typeface="+mn-cs"/>
              </a:rPr>
              <a:t>. Когда это произойдет, повторно выполните аутентификацию пользователя, получив от него новые учетные данные для входа и передав их для повторной аутентификации. Например:</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импортировать учетные записи пользователей из файла в свой проект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используя команду </a:t>
            </a:r>
            <a:r>
              <a:rPr lang="ru-RU" sz="1200" b="0" i="0" kern="1200" dirty="0" err="1" smtClean="0">
                <a:solidFill>
                  <a:schemeClr val="tx1"/>
                </a:solidFill>
                <a:effectLst/>
                <a:latin typeface="+mn-lt"/>
                <a:ea typeface="+mn-ea"/>
                <a:cs typeface="+mn-cs"/>
              </a:rPr>
              <a:t>auth:import</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CLI. </a:t>
            </a:r>
            <a:r>
              <a:rPr lang="ru-RU" sz="1200" b="0" i="0" kern="1200" smtClean="0">
                <a:solidFill>
                  <a:schemeClr val="tx1"/>
                </a:solidFill>
                <a:effectLst/>
                <a:latin typeface="+mn-lt"/>
                <a:ea typeface="+mn-ea"/>
                <a:cs typeface="+mn-cs"/>
              </a:rPr>
              <a:t>Например:</a:t>
            </a:r>
            <a:endParaRPr lang="en-US"/>
          </a:p>
        </p:txBody>
      </p:sp>
      <p:sp>
        <p:nvSpPr>
          <p:cNvPr id="4" name="Номер слайда 3"/>
          <p:cNvSpPr>
            <a:spLocks noGrp="1"/>
          </p:cNvSpPr>
          <p:nvPr>
            <p:ph type="sldNum" sz="quarter" idx="10"/>
          </p:nvPr>
        </p:nvSpPr>
        <p:spPr/>
        <p:txBody>
          <a:bodyPr/>
          <a:lstStyle/>
          <a:p>
            <a:fld id="{EC2DA840-6376-40CF-BB74-F87419C89AF8}" type="slidenum">
              <a:rPr lang="en-US" smtClean="0"/>
              <a:t>33</a:t>
            </a:fld>
            <a:endParaRPr lang="en-US"/>
          </a:p>
        </p:txBody>
      </p:sp>
    </p:spTree>
    <p:extLst>
      <p:ext uri="{BB962C8B-B14F-4D97-AF65-F5344CB8AC3E}">
        <p14:creationId xmlns:p14="http://schemas.microsoft.com/office/powerpoint/2010/main" val="2891420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Персонализируйте и </a:t>
            </a:r>
            <a:r>
              <a:rPr lang="ru-RU" dirty="0" err="1" smtClean="0"/>
              <a:t>оптимизируйтеваше</a:t>
            </a:r>
            <a:r>
              <a:rPr lang="ru-RU" dirty="0" smtClean="0"/>
              <a:t> приложение с помощью флажков функций</a:t>
            </a:r>
          </a:p>
          <a:p>
            <a:endParaRPr lang="ru-RU" dirty="0" smtClean="0"/>
          </a:p>
          <a:p>
            <a:r>
              <a:rPr lang="ru-RU" dirty="0" err="1" smtClean="0"/>
              <a:t>Firebase</a:t>
            </a:r>
            <a:r>
              <a:rPr lang="ru-RU" dirty="0" smtClean="0"/>
              <a:t> </a:t>
            </a:r>
            <a:r>
              <a:rPr lang="ru-RU" dirty="0" err="1" smtClean="0"/>
              <a:t>Remote</a:t>
            </a:r>
            <a:r>
              <a:rPr lang="ru-RU" dirty="0" smtClean="0"/>
              <a:t> </a:t>
            </a:r>
            <a:r>
              <a:rPr lang="ru-RU" dirty="0" err="1" smtClean="0"/>
              <a:t>Config</a:t>
            </a:r>
            <a:r>
              <a:rPr lang="ru-RU" dirty="0" smtClean="0"/>
              <a:t> - это облачный сервис, позволяющий изменять поведение и внешний вид вашего клиентского приложения или сервера, не требуя от пользователей загрузки обновления приложения. При использовании </a:t>
            </a:r>
            <a:r>
              <a:rPr lang="ru-RU" dirty="0" err="1" smtClean="0"/>
              <a:t>Remote</a:t>
            </a:r>
            <a:r>
              <a:rPr lang="ru-RU" dirty="0" smtClean="0"/>
              <a:t> </a:t>
            </a:r>
            <a:r>
              <a:rPr lang="ru-RU" dirty="0" err="1" smtClean="0"/>
              <a:t>Config</a:t>
            </a:r>
            <a:r>
              <a:rPr lang="ru-RU" dirty="0" smtClean="0"/>
              <a:t> вы создаете в приложении значения по умолчанию, которые управляют поведением и внешним видом вашего приложения. Затем вы можете использовать консоль </a:t>
            </a:r>
            <a:r>
              <a:rPr lang="ru-RU" dirty="0" err="1" smtClean="0"/>
              <a:t>Firebase</a:t>
            </a:r>
            <a:r>
              <a:rPr lang="ru-RU" dirty="0" smtClean="0"/>
              <a:t> или API-интерфейсы </a:t>
            </a:r>
            <a:r>
              <a:rPr lang="ru-RU" dirty="0" err="1" smtClean="0"/>
              <a:t>бэкенда</a:t>
            </a:r>
            <a:r>
              <a:rPr lang="ru-RU" dirty="0" smtClean="0"/>
              <a:t> </a:t>
            </a:r>
            <a:r>
              <a:rPr lang="ru-RU" dirty="0" err="1" smtClean="0"/>
              <a:t>Remote</a:t>
            </a:r>
            <a:r>
              <a:rPr lang="ru-RU" dirty="0" smtClean="0"/>
              <a:t> </a:t>
            </a:r>
            <a:r>
              <a:rPr lang="ru-RU" dirty="0" err="1" smtClean="0"/>
              <a:t>Config</a:t>
            </a:r>
            <a:r>
              <a:rPr lang="ru-RU" dirty="0" smtClean="0"/>
              <a:t>, чтобы отменить значения по умолчанию для всех потребителей API </a:t>
            </a:r>
            <a:r>
              <a:rPr lang="ru-RU" dirty="0" err="1" smtClean="0"/>
              <a:t>Remote</a:t>
            </a:r>
            <a:r>
              <a:rPr lang="ru-RU" dirty="0" smtClean="0"/>
              <a:t> </a:t>
            </a:r>
            <a:r>
              <a:rPr lang="ru-RU" dirty="0" err="1" smtClean="0"/>
              <a:t>Config</a:t>
            </a:r>
            <a:r>
              <a:rPr lang="ru-RU" dirty="0" smtClean="0"/>
              <a:t> или для сегментов вашей пользовательской базы. Ваше приложение или серверная реализация контролирует время применения обновлений и может часто проверять наличие обновлений и применять их с незначительным влиянием на </a:t>
            </a:r>
            <a:r>
              <a:rPr lang="ru-RU" dirty="0" err="1" smtClean="0"/>
              <a:t>производительность.Переведено</a:t>
            </a:r>
            <a:r>
              <a:rPr lang="ru-RU" dirty="0" smtClean="0"/>
              <a:t> с помощью www.DeepL.com/Translator (бесплатная версия)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34</a:t>
            </a:fld>
            <a:endParaRPr lang="en-US"/>
          </a:p>
        </p:txBody>
      </p:sp>
    </p:spTree>
    <p:extLst>
      <p:ext uri="{BB962C8B-B14F-4D97-AF65-F5344CB8AC3E}">
        <p14:creationId xmlns:p14="http://schemas.microsoft.com/office/powerpoint/2010/main" val="3342176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Повышайте вовлеченность </a:t>
            </a:r>
            <a:r>
              <a:rPr lang="ru-RU" dirty="0" err="1" smtClean="0"/>
              <a:t>приложенийи</a:t>
            </a:r>
            <a:r>
              <a:rPr lang="ru-RU" dirty="0" smtClean="0"/>
              <a:t> снизить риск</a:t>
            </a:r>
          </a:p>
          <a:p>
            <a:endParaRPr lang="ru-RU" dirty="0" smtClean="0"/>
          </a:p>
          <a:p>
            <a:r>
              <a:rPr lang="ru-RU" dirty="0" err="1" smtClean="0"/>
              <a:t>Remote</a:t>
            </a:r>
            <a:r>
              <a:rPr lang="ru-RU" dirty="0" smtClean="0"/>
              <a:t> </a:t>
            </a:r>
            <a:r>
              <a:rPr lang="ru-RU" dirty="0" err="1" smtClean="0"/>
              <a:t>Config</a:t>
            </a:r>
            <a:r>
              <a:rPr lang="ru-RU" dirty="0" smtClean="0"/>
              <a:t> - это инструмент для управления функциями, который дает вам тонкий контроль над поведением и внешним видом вашего приложения. Это значит, что вы можете персонализировать работу приложения для разных пользователей, динамически разворачивать или сворачивать функции, проводить эксперименты - и все это без создания сложной инфраструктуры и выпуска новой версии.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35</a:t>
            </a:fld>
            <a:endParaRPr lang="en-US"/>
          </a:p>
        </p:txBody>
      </p:sp>
    </p:spTree>
    <p:extLst>
      <p:ext uri="{BB962C8B-B14F-4D97-AF65-F5344CB8AC3E}">
        <p14:creationId xmlns:p14="http://schemas.microsoft.com/office/powerpoint/2010/main" val="3443933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Внедрите флажки функций, чтобы постепенно внедрять новые функции приложения и убедиться, что они стабильны и хорошо работают, прежде чем начать их широкое распространение. Если новые функции не оправдывают ожиданий или приводят к сбоям, их можно отменить в режиме реального времени. </a:t>
            </a:r>
            <a:r>
              <a:rPr lang="ru-RU" dirty="0" err="1" smtClean="0"/>
              <a:t>Remote</a:t>
            </a:r>
            <a:r>
              <a:rPr lang="ru-RU" dirty="0" smtClean="0"/>
              <a:t> </a:t>
            </a:r>
            <a:r>
              <a:rPr lang="ru-RU" dirty="0" err="1" smtClean="0"/>
              <a:t>Config</a:t>
            </a:r>
            <a:r>
              <a:rPr lang="ru-RU" dirty="0" smtClean="0"/>
              <a:t> подает сигналы и обеспечивает гарантии того, что только самые интересные и качественные функции будут выпущены для всех ваших </a:t>
            </a:r>
            <a:r>
              <a:rPr lang="ru-RU" dirty="0" err="1" smtClean="0"/>
              <a:t>пользователей.Переведено</a:t>
            </a:r>
            <a:r>
              <a:rPr lang="ru-RU" dirty="0" smtClean="0"/>
              <a:t> с помощью www.DeepL.com/Translator (бесплатная версия)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36</a:t>
            </a:fld>
            <a:endParaRPr lang="en-US"/>
          </a:p>
        </p:txBody>
      </p:sp>
    </p:spTree>
    <p:extLst>
      <p:ext uri="{BB962C8B-B14F-4D97-AF65-F5344CB8AC3E}">
        <p14:creationId xmlns:p14="http://schemas.microsoft.com/office/powerpoint/2010/main" val="2425290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Персонализация </a:t>
            </a:r>
            <a:r>
              <a:rPr lang="ru-RU" dirty="0" err="1" smtClean="0"/>
              <a:t>Remote</a:t>
            </a:r>
            <a:r>
              <a:rPr lang="ru-RU" dirty="0" smtClean="0"/>
              <a:t> </a:t>
            </a:r>
            <a:r>
              <a:rPr lang="ru-RU" dirty="0" err="1" smtClean="0"/>
              <a:t>Config</a:t>
            </a:r>
            <a:r>
              <a:rPr lang="ru-RU" dirty="0" smtClean="0"/>
              <a:t> позволяет использовать возможности искусственного интеллекта для оптимизации пользовательского опыта при минимальных затратах. Просто укажите цель, которую вы хотите достичь, и персонализация будет постоянно находить и применять правильную конфигурацию приложения для каждого пользователя, учитывая его поведение и предпочтения. Например, вы можете персонализировать сложность игры в соответствии с навыками игрока и повысить вовлеченность и продолжительность </a:t>
            </a:r>
            <a:r>
              <a:rPr lang="ru-RU" dirty="0" err="1" smtClean="0"/>
              <a:t>сессии.Переведено</a:t>
            </a:r>
            <a:r>
              <a:rPr lang="ru-RU" dirty="0" smtClean="0"/>
              <a:t> с помощью www.DeepL.com/Translator (бесплатная версия)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37</a:t>
            </a:fld>
            <a:endParaRPr lang="en-US"/>
          </a:p>
        </p:txBody>
      </p:sp>
    </p:spTree>
    <p:extLst>
      <p:ext uri="{BB962C8B-B14F-4D97-AF65-F5344CB8AC3E}">
        <p14:creationId xmlns:p14="http://schemas.microsoft.com/office/powerpoint/2010/main" val="2445483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Remote</a:t>
            </a:r>
            <a:r>
              <a:rPr lang="ru-RU" dirty="0" smtClean="0"/>
              <a:t> </a:t>
            </a:r>
            <a:r>
              <a:rPr lang="ru-RU" dirty="0" err="1" smtClean="0"/>
              <a:t>Config</a:t>
            </a:r>
            <a:r>
              <a:rPr lang="ru-RU" dirty="0" smtClean="0"/>
              <a:t> легко сочетается с A/B-тестированием, поэтому вы можете проводить эксперименты, чтобы проверить идеи и увидеть, как они влияют на ключевые показатели. Хотите узнать, действительно ли ваш новый экран оформления заказа способствует увеличению количества покупок? Хотите опробовать новый формат рекламы, чтобы узнать, увеличит ли он доход? Используйте </a:t>
            </a:r>
            <a:r>
              <a:rPr lang="ru-RU" dirty="0" err="1" smtClean="0"/>
              <a:t>Remote</a:t>
            </a:r>
            <a:r>
              <a:rPr lang="ru-RU" dirty="0" smtClean="0"/>
              <a:t> </a:t>
            </a:r>
            <a:r>
              <a:rPr lang="ru-RU" dirty="0" err="1" smtClean="0"/>
              <a:t>Config</a:t>
            </a:r>
            <a:r>
              <a:rPr lang="ru-RU" dirty="0" smtClean="0"/>
              <a:t> с A/B-тестированием, чтобы понять, какие изменения помогают вам достичь поставленных </a:t>
            </a:r>
            <a:r>
              <a:rPr lang="ru-RU" dirty="0" err="1" smtClean="0"/>
              <a:t>целей.Переведено</a:t>
            </a:r>
            <a:r>
              <a:rPr lang="ru-RU" dirty="0" smtClean="0"/>
              <a:t> с помощью www.DeepL.com/Translator (бесплатная версия)</a:t>
            </a:r>
          </a:p>
          <a:p>
            <a:endParaRPr lang="ru-RU" dirty="0" smtClean="0"/>
          </a:p>
          <a:p>
            <a:endParaRPr lang="ru-RU" dirty="0" smtClean="0"/>
          </a:p>
          <a:p>
            <a:r>
              <a:rPr lang="ru-RU" dirty="0" smtClean="0"/>
              <a:t>A/B-тестирование - это способ сравнить несколько версий одной переменной, например, проверить реакцию испытуемого на вариант A и вариант B и определить, какой из вариантов более эффективен.</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38</a:t>
            </a:fld>
            <a:endParaRPr lang="en-US"/>
          </a:p>
        </p:txBody>
      </p:sp>
    </p:spTree>
    <p:extLst>
      <p:ext uri="{BB962C8B-B14F-4D97-AF65-F5344CB8AC3E}">
        <p14:creationId xmlns:p14="http://schemas.microsoft.com/office/powerpoint/2010/main" val="2539768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Компания </a:t>
            </a:r>
            <a:r>
              <a:rPr lang="ru-RU" dirty="0" err="1" smtClean="0"/>
              <a:t>Halfbrick</a:t>
            </a:r>
            <a:r>
              <a:rPr lang="ru-RU" dirty="0" smtClean="0"/>
              <a:t>, студия-разработчик игр, стоящая за такими популярными играми, как </a:t>
            </a:r>
            <a:r>
              <a:rPr lang="ru-RU" dirty="0" err="1" smtClean="0"/>
              <a:t>Jetpack</a:t>
            </a:r>
            <a:r>
              <a:rPr lang="ru-RU" dirty="0" smtClean="0"/>
              <a:t> </a:t>
            </a:r>
            <a:r>
              <a:rPr lang="ru-RU" dirty="0" err="1" smtClean="0"/>
              <a:t>Joyride</a:t>
            </a:r>
            <a:r>
              <a:rPr lang="ru-RU" dirty="0" smtClean="0"/>
              <a:t>, </a:t>
            </a:r>
            <a:r>
              <a:rPr lang="ru-RU" dirty="0" err="1" smtClean="0"/>
              <a:t>Dan</a:t>
            </a:r>
            <a:r>
              <a:rPr lang="ru-RU" dirty="0" smtClean="0"/>
              <a:t> </a:t>
            </a:r>
            <a:r>
              <a:rPr lang="ru-RU" dirty="0" err="1" smtClean="0"/>
              <a:t>the</a:t>
            </a:r>
            <a:r>
              <a:rPr lang="ru-RU" dirty="0" smtClean="0"/>
              <a:t> </a:t>
            </a:r>
            <a:r>
              <a:rPr lang="ru-RU" dirty="0" err="1" smtClean="0"/>
              <a:t>Man</a:t>
            </a:r>
            <a:r>
              <a:rPr lang="ru-RU" dirty="0" smtClean="0"/>
              <a:t> и классическая </a:t>
            </a:r>
            <a:r>
              <a:rPr lang="ru-RU" dirty="0" err="1" smtClean="0"/>
              <a:t>Fruit</a:t>
            </a:r>
            <a:r>
              <a:rPr lang="ru-RU" dirty="0" smtClean="0"/>
              <a:t> </a:t>
            </a:r>
            <a:r>
              <a:rPr lang="ru-RU" dirty="0" err="1" smtClean="0"/>
              <a:t>Ninja</a:t>
            </a:r>
            <a:r>
              <a:rPr lang="ru-RU" dirty="0" smtClean="0"/>
              <a:t>, использовала персонализацию </a:t>
            </a:r>
            <a:r>
              <a:rPr lang="ru-RU" dirty="0" err="1" smtClean="0"/>
              <a:t>Remote</a:t>
            </a:r>
            <a:r>
              <a:rPr lang="ru-RU" dirty="0" smtClean="0"/>
              <a:t> </a:t>
            </a:r>
            <a:r>
              <a:rPr lang="ru-RU" dirty="0" err="1" smtClean="0"/>
              <a:t>Config</a:t>
            </a:r>
            <a:r>
              <a:rPr lang="ru-RU" dirty="0" smtClean="0"/>
              <a:t> для автоматической оптимизации частоты показа рекламы и времени появления рейтингов. Они смогли увеличить доходы и положительные оценки при минимальных затратах со стороны своей команды.</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39</a:t>
            </a:fld>
            <a:endParaRPr lang="en-US"/>
          </a:p>
        </p:txBody>
      </p:sp>
    </p:spTree>
    <p:extLst>
      <p:ext uri="{BB962C8B-B14F-4D97-AF65-F5344CB8AC3E}">
        <p14:creationId xmlns:p14="http://schemas.microsoft.com/office/powerpoint/2010/main" val="411779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Forward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agenda</a:t>
            </a:r>
            <a:r>
              <a:rPr lang="ru-RU" sz="1200" b="0" i="0" kern="1200" dirty="0" smtClean="0">
                <a:solidFill>
                  <a:schemeClr val="tx1"/>
                </a:solidFill>
                <a:effectLst/>
                <a:latin typeface="+mn-lt"/>
                <a:ea typeface="+mn-ea"/>
                <a:cs typeface="+mn-cs"/>
              </a:rPr>
              <a:t> – это простое приложение, которое отображает общую информацию о конференции и расписание мероприятий.</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40</a:t>
            </a:fld>
            <a:endParaRPr lang="en-US"/>
          </a:p>
        </p:txBody>
      </p:sp>
    </p:spTree>
    <p:extLst>
      <p:ext uri="{BB962C8B-B14F-4D97-AF65-F5344CB8AC3E}">
        <p14:creationId xmlns:p14="http://schemas.microsoft.com/office/powerpoint/2010/main" val="28123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перенаправлены на страницу, где вы можете добавить свое имя, давайте назовем ее </a:t>
            </a:r>
            <a:r>
              <a:rPr lang="ru-RU" sz="1200" b="0" i="0" kern="1200" dirty="0" err="1" smtClean="0">
                <a:solidFill>
                  <a:schemeClr val="tx1"/>
                </a:solidFill>
                <a:effectLst/>
                <a:latin typeface="+mn-lt"/>
                <a:ea typeface="+mn-ea"/>
                <a:cs typeface="+mn-cs"/>
              </a:rPr>
              <a:t>MyFlutterApp</a:t>
            </a:r>
            <a:r>
              <a:rPr lang="ru-RU" sz="1200" b="0" i="0" kern="1200" dirty="0" smtClean="0">
                <a:solidFill>
                  <a:schemeClr val="tx1"/>
                </a:solidFill>
                <a:effectLst/>
                <a:latin typeface="+mn-lt"/>
                <a:ea typeface="+mn-ea"/>
                <a:cs typeface="+mn-cs"/>
              </a:rPr>
              <a:t>. Теперь вас спросят, хотите ли вы включить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Analytics</a:t>
            </a:r>
            <a:r>
              <a:rPr lang="ru-RU" sz="1200" b="0" i="0" kern="1200" dirty="0" smtClean="0">
                <a:solidFill>
                  <a:schemeClr val="tx1"/>
                </a:solidFill>
                <a:effectLst/>
                <a:latin typeface="+mn-lt"/>
                <a:ea typeface="+mn-ea"/>
                <a:cs typeface="+mn-cs"/>
              </a:rPr>
              <a:t>, если он включен, то отключите его на данный момент, так как сейчас он нам не нужен, и мы сможем включить его позже, если понадобится. И </a:t>
            </a:r>
            <a:r>
              <a:rPr lang="ru-RU" sz="1200" b="0" i="0" kern="1200" dirty="0" err="1" smtClean="0">
                <a:solidFill>
                  <a:schemeClr val="tx1"/>
                </a:solidFill>
                <a:effectLst/>
                <a:latin typeface="+mn-lt"/>
                <a:ea typeface="+mn-ea"/>
                <a:cs typeface="+mn-cs"/>
              </a:rPr>
              <a:t>вуаля</a:t>
            </a:r>
            <a:r>
              <a:rPr lang="ru-RU" sz="1200" b="0" i="0" kern="1200" dirty="0" smtClean="0">
                <a:solidFill>
                  <a:schemeClr val="tx1"/>
                </a:solidFill>
                <a:effectLst/>
                <a:latin typeface="+mn-lt"/>
                <a:ea typeface="+mn-ea"/>
                <a:cs typeface="+mn-cs"/>
              </a:rPr>
              <a:t>, ваш новый проект создан на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Теперь ваш проект должен открыться по умолчанию, если этого не произойдет, вернитесь в консоль.firebase.google.com и откройте его оттуда.</a:t>
            </a:r>
            <a:r>
              <a:rPr lang="ru-RU" dirty="0" smtClean="0"/>
              <a:t/>
            </a:r>
            <a:br>
              <a:rPr lang="ru-RU" dirty="0" smtClean="0"/>
            </a:br>
            <a:r>
              <a:rPr lang="ru-RU" sz="1200" b="0" i="0" kern="1200" dirty="0" smtClean="0">
                <a:solidFill>
                  <a:schemeClr val="tx1"/>
                </a:solidFill>
                <a:effectLst/>
                <a:latin typeface="+mn-lt"/>
                <a:ea typeface="+mn-ea"/>
                <a:cs typeface="+mn-cs"/>
              </a:rPr>
              <a:t>Теперь давайте начнем с добавления нашего приложения.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a:t>
            </a:fld>
            <a:endParaRPr lang="en-US"/>
          </a:p>
        </p:txBody>
      </p:sp>
    </p:spTree>
    <p:extLst>
      <p:ext uri="{BB962C8B-B14F-4D97-AF65-F5344CB8AC3E}">
        <p14:creationId xmlns:p14="http://schemas.microsoft.com/office/powerpoint/2010/main" val="2260445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Информация о событии в настоящее время считывается из файла JSON, хранящегося в локальных ресурсах.</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41</a:t>
            </a:fld>
            <a:endParaRPr lang="en-US"/>
          </a:p>
        </p:txBody>
      </p:sp>
    </p:spTree>
    <p:extLst>
      <p:ext uri="{BB962C8B-B14F-4D97-AF65-F5344CB8AC3E}">
        <p14:creationId xmlns:p14="http://schemas.microsoft.com/office/powerpoint/2010/main" val="3586128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Информация о событии в настоящее время считывается из файла JSON, хранящегося в локальных ресурсах.</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42</a:t>
            </a:fld>
            <a:endParaRPr lang="en-US"/>
          </a:p>
        </p:txBody>
      </p:sp>
    </p:spTree>
    <p:extLst>
      <p:ext uri="{BB962C8B-B14F-4D97-AF65-F5344CB8AC3E}">
        <p14:creationId xmlns:p14="http://schemas.microsoft.com/office/powerpoint/2010/main" val="1372106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Кроме того, есть два разных доступных варианта добавления сеанса в список избранного — либо с помощью скользящей кнопки, либо с помощью кнопки на карточке. Мы вернемся к этому чуть позже, когда будем говорить об A/B-тестировании.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43</a:t>
            </a:fld>
            <a:endParaRPr lang="en-US"/>
          </a:p>
        </p:txBody>
      </p:sp>
    </p:spTree>
    <p:extLst>
      <p:ext uri="{BB962C8B-B14F-4D97-AF65-F5344CB8AC3E}">
        <p14:creationId xmlns:p14="http://schemas.microsoft.com/office/powerpoint/2010/main" val="3213720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реализован модальный диалог обновления приложения, который уведомляет пользователей о выходе новой версии и узнает, является ли обновление обязательным.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44</a:t>
            </a:fld>
            <a:endParaRPr lang="en-US"/>
          </a:p>
        </p:txBody>
      </p:sp>
    </p:spTree>
    <p:extLst>
      <p:ext uri="{BB962C8B-B14F-4D97-AF65-F5344CB8AC3E}">
        <p14:creationId xmlns:p14="http://schemas.microsoft.com/office/powerpoint/2010/main" val="3062209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Данные хранятся локально. Это здорово – нам не нужно подключение к Интернету, верно? В настоящее время в расписании есть несколько пунктов TBA, и в будущем сроки проведения мероприятия могут измениться. То есть, как только мы обновим расписание мероприятий, нам придется выпустить новую версию приложения только для обновления данных. Это не идеальный вариант, поскольку нам придётся ждать завершения процесса рассмотрения приложения, а затем отправлять обновление пользователям. Это может занять некоторое время, и пользователи могут даже пропустить событие!</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Такие функции, как обновление приложения или уведомление о прямой трансляции, не могут существовать без их удаленного запуска. Технически мы могли бы реализовать триггеры на устройствах, но столкнулись бы с той же проблемой, что и в случае с данными – нам нужно выпустить новую версию приложения только для того, чтобы изменить условную логику.</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На данный момент, как мы можем проверить использование функции добавления в избранное? Приложение должно предоставлять некую аналитику и функции A/B тестирования, чтобы подтвердить наши предположения и обеспечить наилучший опыт для наших пользователей.</a:t>
            </a:r>
          </a:p>
          <a:p>
            <a:r>
              <a:rPr lang="ru-RU" sz="1200" b="0" i="0" kern="1200" dirty="0" smtClean="0">
                <a:solidFill>
                  <a:schemeClr val="tx1"/>
                </a:solidFill>
                <a:effectLst/>
                <a:latin typeface="+mn-lt"/>
                <a:ea typeface="+mn-ea"/>
                <a:cs typeface="+mn-cs"/>
              </a:rPr>
              <a:t>К счастью,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кажется идеально подходящим для таких случаев использования. Давайте начнем!</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45</a:t>
            </a:fld>
            <a:endParaRPr lang="en-US"/>
          </a:p>
        </p:txBody>
      </p:sp>
    </p:spTree>
    <p:extLst>
      <p:ext uri="{BB962C8B-B14F-4D97-AF65-F5344CB8AC3E}">
        <p14:creationId xmlns:p14="http://schemas.microsoft.com/office/powerpoint/2010/main" val="455586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давайте добавим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в приложение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В этом проекте мы будем использовать пакеты </a:t>
            </a:r>
            <a:r>
              <a:rPr lang="ru-RU" dirty="0" err="1" smtClean="0"/>
              <a:t>firebase_analytics</a:t>
            </a:r>
            <a:r>
              <a:rPr lang="ru-RU" sz="1200" b="0" i="0" kern="1200" dirty="0" smtClean="0">
                <a:solidFill>
                  <a:schemeClr val="tx1"/>
                </a:solidFill>
                <a:effectLst/>
                <a:latin typeface="+mn-lt"/>
                <a:ea typeface="+mn-ea"/>
                <a:cs typeface="+mn-cs"/>
              </a:rPr>
              <a:t>, </a:t>
            </a:r>
            <a:r>
              <a:rPr lang="ru-RU" dirty="0" err="1" smtClean="0"/>
              <a:t>firebase_core</a:t>
            </a:r>
            <a:r>
              <a:rPr lang="ru-RU" sz="1200" b="0" i="0" kern="1200" dirty="0" smtClean="0">
                <a:solidFill>
                  <a:schemeClr val="tx1"/>
                </a:solidFill>
                <a:effectLst/>
                <a:latin typeface="+mn-lt"/>
                <a:ea typeface="+mn-ea"/>
                <a:cs typeface="+mn-cs"/>
              </a:rPr>
              <a:t> и </a:t>
            </a:r>
            <a:r>
              <a:rPr lang="ru-RU" dirty="0" err="1" smtClean="0"/>
              <a:t>firebase_remote_config</a:t>
            </a:r>
            <a:r>
              <a:rPr lang="ru-RU" sz="1200" b="0" i="0" kern="1200" dirty="0" smtClean="0">
                <a:solidFill>
                  <a:schemeClr val="tx1"/>
                </a:solidFill>
                <a:effectLst/>
                <a:latin typeface="+mn-lt"/>
                <a:ea typeface="+mn-ea"/>
                <a:cs typeface="+mn-cs"/>
              </a:rPr>
              <a:t>, поэтому добавьте их в зависимости:</a:t>
            </a:r>
          </a:p>
          <a:p>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firebase_analytics</a:t>
            </a:r>
            <a:r>
              <a:rPr lang="en-US" sz="1200" b="0" i="0" kern="1200" dirty="0" smtClean="0">
                <a:solidFill>
                  <a:schemeClr val="tx1"/>
                </a:solidFill>
                <a:effectLst/>
                <a:latin typeface="+mn-lt"/>
                <a:ea typeface="+mn-ea"/>
                <a:cs typeface="+mn-cs"/>
              </a:rPr>
              <a:t> 10.10.4</a:t>
            </a: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firebase_core</a:t>
            </a:r>
            <a:r>
              <a:rPr lang="en-US" sz="1200" b="0" i="0" kern="1200" dirty="0" smtClean="0">
                <a:solidFill>
                  <a:schemeClr val="tx1"/>
                </a:solidFill>
                <a:effectLst/>
                <a:latin typeface="+mn-lt"/>
                <a:ea typeface="+mn-ea"/>
                <a:cs typeface="+mn-cs"/>
              </a:rPr>
              <a:t> 2.30.1</a:t>
            </a: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firebase_remote_config</a:t>
            </a:r>
            <a:r>
              <a:rPr lang="en-US" sz="1200" b="0" i="0" kern="1200" dirty="0" smtClean="0">
                <a:solidFill>
                  <a:schemeClr val="tx1"/>
                </a:solidFill>
                <a:effectLst/>
                <a:latin typeface="+mn-lt"/>
                <a:ea typeface="+mn-ea"/>
                <a:cs typeface="+mn-cs"/>
              </a:rPr>
              <a:t> 4.4.4</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Самый простой способ связать проект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с приложением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 использовать </a:t>
            </a:r>
            <a:r>
              <a:rPr lang="ru-RU" sz="1200" b="0" i="0" u="none" strike="noStrike" kern="1200" dirty="0" err="1" smtClean="0">
                <a:solidFill>
                  <a:schemeClr val="tx1"/>
                </a:solidFill>
                <a:effectLst/>
                <a:latin typeface="+mn-lt"/>
                <a:ea typeface="+mn-ea"/>
                <a:cs typeface="+mn-cs"/>
                <a:hlinkClick r:id="rId3"/>
              </a:rPr>
              <a:t>Flutterfire</a:t>
            </a:r>
            <a:r>
              <a:rPr lang="ru-RU" sz="1200" b="0" i="0" u="none" strike="noStrike" kern="1200" dirty="0" smtClean="0">
                <a:solidFill>
                  <a:schemeClr val="tx1"/>
                </a:solidFill>
                <a:effectLst/>
                <a:latin typeface="+mn-lt"/>
                <a:ea typeface="+mn-ea"/>
                <a:cs typeface="+mn-cs"/>
                <a:hlinkClick r:id="rId3"/>
              </a:rPr>
              <a:t> CLI</a:t>
            </a:r>
            <a:r>
              <a:rPr lang="ru-RU" sz="1200" b="0" i="0" kern="1200" dirty="0" smtClean="0">
                <a:solidFill>
                  <a:schemeClr val="tx1"/>
                </a:solidFill>
                <a:effectLst/>
                <a:latin typeface="+mn-lt"/>
                <a:ea typeface="+mn-ea"/>
                <a:cs typeface="+mn-cs"/>
              </a:rPr>
              <a:t>. Выполните следующую команду (замените </a:t>
            </a:r>
            <a:r>
              <a:rPr lang="ru-RU" dirty="0" smtClean="0"/>
              <a:t>&lt;</a:t>
            </a:r>
            <a:r>
              <a:rPr lang="ru-RU" dirty="0" err="1" smtClean="0"/>
              <a:t>project_id</a:t>
            </a:r>
            <a:r>
              <a:rPr lang="ru-RU" dirty="0" smtClean="0"/>
              <a:t>&gt;</a:t>
            </a:r>
            <a:r>
              <a:rPr lang="ru-RU" sz="1200" b="0" i="0" kern="1200" dirty="0" smtClean="0">
                <a:solidFill>
                  <a:schemeClr val="tx1"/>
                </a:solidFill>
                <a:effectLst/>
                <a:latin typeface="+mn-lt"/>
                <a:ea typeface="+mn-ea"/>
                <a:cs typeface="+mn-cs"/>
              </a:rPr>
              <a:t> на ID вашего проекта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чтобы настроить проект:</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48</a:t>
            </a:fld>
            <a:endParaRPr lang="en-US"/>
          </a:p>
        </p:txBody>
      </p:sp>
    </p:spTree>
    <p:extLst>
      <p:ext uri="{BB962C8B-B14F-4D97-AF65-F5344CB8AC3E}">
        <p14:creationId xmlns:p14="http://schemas.microsoft.com/office/powerpoint/2010/main" val="2601227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Команда </a:t>
            </a:r>
            <a:r>
              <a:rPr lang="ru-RU" dirty="0" err="1" smtClean="0"/>
              <a:t>flutterfire</a:t>
            </a:r>
            <a:r>
              <a:rPr lang="ru-RU" dirty="0" smtClean="0"/>
              <a:t> </a:t>
            </a:r>
            <a:r>
              <a:rPr lang="ru-RU" dirty="0" err="1" smtClean="0"/>
              <a:t>configure</a:t>
            </a:r>
            <a:r>
              <a:rPr lang="ru-RU" dirty="0" smtClean="0"/>
              <a:t> инициализирует проект </a:t>
            </a:r>
            <a:r>
              <a:rPr lang="ru-RU" dirty="0" err="1" smtClean="0"/>
              <a:t>Firebase</a:t>
            </a:r>
            <a:r>
              <a:rPr lang="ru-RU" dirty="0" smtClean="0"/>
              <a:t> для выбранных платформ. Поскольку мы еще не инициализировали </a:t>
            </a:r>
            <a:r>
              <a:rPr lang="ru-RU" dirty="0" err="1" smtClean="0"/>
              <a:t>Android</a:t>
            </a:r>
            <a:r>
              <a:rPr lang="ru-RU" dirty="0" smtClean="0"/>
              <a:t> или </a:t>
            </a:r>
            <a:r>
              <a:rPr lang="ru-RU" dirty="0" err="1" smtClean="0"/>
              <a:t>iOS</a:t>
            </a:r>
            <a:r>
              <a:rPr lang="ru-RU" dirty="0" smtClean="0"/>
              <a:t> приложения, то они будут созданы за нас автоматически.</a:t>
            </a:r>
            <a:endParaRPr lang="en-US" dirty="0" smtClean="0"/>
          </a:p>
          <a:p>
            <a:endParaRPr lang="en-US" dirty="0" smtClean="0"/>
          </a:p>
          <a:p>
            <a:endParaRPr lang="en-US" dirty="0" smtClean="0"/>
          </a:p>
          <a:p>
            <a:r>
              <a:rPr lang="ru-RU" sz="1200" b="0" i="0" kern="1200" dirty="0" smtClean="0">
                <a:solidFill>
                  <a:schemeClr val="tx1"/>
                </a:solidFill>
                <a:effectLst/>
                <a:latin typeface="+mn-lt"/>
                <a:ea typeface="+mn-ea"/>
                <a:cs typeface="+mn-cs"/>
              </a:rPr>
              <a:t>Интерфейс CLI </a:t>
            </a:r>
            <a:r>
              <a:rPr lang="ru-RU" sz="1200" b="0" i="0" kern="1200" dirty="0" err="1" smtClean="0">
                <a:solidFill>
                  <a:schemeClr val="tx1"/>
                </a:solidFill>
                <a:effectLst/>
                <a:latin typeface="+mn-lt"/>
                <a:ea typeface="+mn-ea"/>
                <a:cs typeface="+mn-cs"/>
              </a:rPr>
              <a:t>FlutterFire</a:t>
            </a:r>
            <a:r>
              <a:rPr lang="ru-RU" sz="1200" b="0" i="0" kern="1200" dirty="0" smtClean="0">
                <a:solidFill>
                  <a:schemeClr val="tx1"/>
                </a:solidFill>
                <a:effectLst/>
                <a:latin typeface="+mn-lt"/>
                <a:ea typeface="+mn-ea"/>
                <a:cs typeface="+mn-cs"/>
              </a:rPr>
              <a:t> зависит от базового интерфейса CLI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Если вы еще этого не сделали, убедитесь, что на вашем компьютере установлен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CLI. Если нет, убедитесь, что у вас есть node.js на вашем компьютере и установите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CLI через </a:t>
            </a:r>
            <a:r>
              <a:rPr lang="ru-RU" sz="1200" b="0" i="0" kern="1200" dirty="0" err="1" smtClean="0">
                <a:solidFill>
                  <a:schemeClr val="tx1"/>
                </a:solidFill>
                <a:effectLst/>
                <a:latin typeface="+mn-lt"/>
                <a:ea typeface="+mn-ea"/>
                <a:cs typeface="+mn-cs"/>
              </a:rPr>
              <a:t>npm</a:t>
            </a:r>
            <a:r>
              <a:rPr lang="ru-RU" sz="1200" b="0" i="0" kern="1200" dirty="0" smtClean="0">
                <a:solidFill>
                  <a:schemeClr val="tx1"/>
                </a:solidFill>
                <a:effectLst/>
                <a:latin typeface="+mn-lt"/>
                <a:ea typeface="+mn-ea"/>
                <a:cs typeface="+mn-cs"/>
              </a:rPr>
              <a:t>, выполнив следующую команду:</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npm</a:t>
            </a:r>
            <a:r>
              <a:rPr lang="en-US" sz="1200" b="0" i="0" kern="1200" dirty="0" smtClean="0">
                <a:solidFill>
                  <a:schemeClr val="tx1"/>
                </a:solidFill>
                <a:effectLst/>
                <a:latin typeface="+mn-lt"/>
                <a:ea typeface="+mn-ea"/>
                <a:cs typeface="+mn-cs"/>
              </a:rPr>
              <a:t> install -g firebase-tools</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50</a:t>
            </a:fld>
            <a:endParaRPr lang="en-US"/>
          </a:p>
        </p:txBody>
      </p:sp>
    </p:spTree>
    <p:extLst>
      <p:ext uri="{BB962C8B-B14F-4D97-AF65-F5344CB8AC3E}">
        <p14:creationId xmlns:p14="http://schemas.microsoft.com/office/powerpoint/2010/main" val="23968730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мы инициализируем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при запуске приложения:</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Важно добавить </a:t>
            </a:r>
            <a:r>
              <a:rPr lang="ru-RU" dirty="0" err="1" smtClean="0"/>
              <a:t>WidgetsFlutterBinding.ensureInitialized</a:t>
            </a:r>
            <a:r>
              <a:rPr lang="ru-RU" dirty="0" smtClean="0"/>
              <a:t>()</a:t>
            </a:r>
            <a:r>
              <a:rPr lang="ru-RU" sz="1200" b="0" i="0" kern="1200" dirty="0" smtClean="0">
                <a:solidFill>
                  <a:schemeClr val="tx1"/>
                </a:solidFill>
                <a:effectLst/>
                <a:latin typeface="+mn-lt"/>
                <a:ea typeface="+mn-ea"/>
                <a:cs typeface="+mn-cs"/>
              </a:rPr>
              <a:t> перед инициализацией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Это необходимо потому, что </a:t>
            </a:r>
            <a:r>
              <a:rPr lang="ru-RU" dirty="0" err="1" smtClean="0"/>
              <a:t>Firebase.initializeApp</a:t>
            </a:r>
            <a:r>
              <a:rPr lang="ru-RU" dirty="0" smtClean="0"/>
              <a:t>()</a:t>
            </a:r>
            <a:r>
              <a:rPr lang="ru-RU" sz="1200" b="0" i="0" kern="1200" dirty="0" smtClean="0">
                <a:solidFill>
                  <a:schemeClr val="tx1"/>
                </a:solidFill>
                <a:effectLst/>
                <a:latin typeface="+mn-lt"/>
                <a:ea typeface="+mn-ea"/>
                <a:cs typeface="+mn-cs"/>
              </a:rPr>
              <a:t> должен вызывать </a:t>
            </a:r>
            <a:r>
              <a:rPr lang="ru-RU" sz="1200" b="0" i="0" kern="1200" dirty="0" err="1" smtClean="0">
                <a:solidFill>
                  <a:schemeClr val="tx1"/>
                </a:solidFill>
                <a:effectLst/>
                <a:latin typeface="+mn-lt"/>
                <a:ea typeface="+mn-ea"/>
                <a:cs typeface="+mn-cs"/>
              </a:rPr>
              <a:t>нативный</a:t>
            </a:r>
            <a:r>
              <a:rPr lang="ru-RU" sz="1200" b="0" i="0" kern="1200" dirty="0" smtClean="0">
                <a:solidFill>
                  <a:schemeClr val="tx1"/>
                </a:solidFill>
                <a:effectLst/>
                <a:latin typeface="+mn-lt"/>
                <a:ea typeface="+mn-ea"/>
                <a:cs typeface="+mn-cs"/>
              </a:rPr>
              <a:t> код, используя каналы платформы для инициализации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 этот процесс является асинхронным. Поэтому нам необходимо убедиться, что </a:t>
            </a:r>
            <a:r>
              <a:rPr lang="ru-RU" dirty="0" err="1" smtClean="0"/>
              <a:t>WidgetsBinding</a:t>
            </a:r>
            <a:r>
              <a:rPr lang="ru-RU" sz="1200" b="0" i="0" kern="1200" dirty="0" smtClean="0">
                <a:solidFill>
                  <a:schemeClr val="tx1"/>
                </a:solidFill>
                <a:effectLst/>
                <a:latin typeface="+mn-lt"/>
                <a:ea typeface="+mn-ea"/>
                <a:cs typeface="+mn-cs"/>
              </a:rPr>
              <a:t> инициализирован.</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51</a:t>
            </a:fld>
            <a:endParaRPr lang="en-US"/>
          </a:p>
        </p:txBody>
      </p:sp>
    </p:spTree>
    <p:extLst>
      <p:ext uri="{BB962C8B-B14F-4D97-AF65-F5344CB8AC3E}">
        <p14:creationId xmlns:p14="http://schemas.microsoft.com/office/powerpoint/2010/main" val="1402219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Первое улучшение, которое мы сделаем для приложения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Forward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agenda</a:t>
            </a:r>
            <a:r>
              <a:rPr lang="ru-RU" sz="1200" b="0" i="0" kern="1200" dirty="0" smtClean="0">
                <a:solidFill>
                  <a:schemeClr val="tx1"/>
                </a:solidFill>
                <a:effectLst/>
                <a:latin typeface="+mn-lt"/>
                <a:ea typeface="+mn-ea"/>
                <a:cs typeface="+mn-cs"/>
              </a:rPr>
              <a:t>, – это извлечение локальных данных о событиях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чтобы их можно было обновлять на лету.</a:t>
            </a:r>
          </a:p>
          <a:p>
            <a:r>
              <a:rPr lang="ru-RU" sz="1200" b="0" i="0" kern="1200" dirty="0" smtClean="0">
                <a:solidFill>
                  <a:schemeClr val="tx1"/>
                </a:solidFill>
                <a:effectLst/>
                <a:latin typeface="+mn-lt"/>
                <a:ea typeface="+mn-ea"/>
                <a:cs typeface="+mn-cs"/>
              </a:rPr>
              <a:t>В консоли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создайте первое свойство под названием </a:t>
            </a:r>
            <a:r>
              <a:rPr lang="ru-RU" sz="1200" b="0" i="0" kern="1200" dirty="0" err="1" smtClean="0">
                <a:solidFill>
                  <a:schemeClr val="tx1"/>
                </a:solidFill>
                <a:effectLst/>
                <a:latin typeface="+mn-lt"/>
                <a:ea typeface="+mn-ea"/>
                <a:cs typeface="+mn-cs"/>
              </a:rPr>
              <a:t>event_info</a:t>
            </a:r>
            <a:r>
              <a:rPr lang="ru-RU" sz="1200" b="0" i="0" kern="1200" dirty="0" smtClean="0">
                <a:solidFill>
                  <a:schemeClr val="tx1"/>
                </a:solidFill>
                <a:effectLst/>
                <a:latin typeface="+mn-lt"/>
                <a:ea typeface="+mn-ea"/>
                <a:cs typeface="+mn-cs"/>
              </a:rPr>
              <a:t>, которое имеет тип JSON. Затем скопируйте данные о событиях из локального файла активов в приложении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 вставьте их в представление редактора JSON.</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Не забудьте сохранить изменения и опубликовать свойства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в первый раз. 🤘</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Теперь мы можем безопасно удалить активы из проекта и приступить к реализации </a:t>
            </a:r>
            <a:r>
              <a:rPr lang="ru-RU" dirty="0" err="1" smtClean="0"/>
              <a:t>FirebaseRemoteConfigService</a:t>
            </a:r>
            <a:r>
              <a:rPr lang="ru-RU" sz="1200" b="0" i="0" kern="1200" dirty="0" smtClean="0">
                <a:solidFill>
                  <a:schemeClr val="tx1"/>
                </a:solidFill>
                <a:effectLst/>
                <a:latin typeface="+mn-lt"/>
                <a:ea typeface="+mn-ea"/>
                <a:cs typeface="+mn-cs"/>
              </a:rPr>
              <a:t>. Этот сервис является оберткой вокруг зависимости </a:t>
            </a:r>
            <a:r>
              <a:rPr lang="ru-RU" dirty="0" err="1" smtClean="0"/>
              <a:t>FirebaseRemoteConfig</a:t>
            </a:r>
            <a:r>
              <a:rPr lang="ru-RU" sz="1200" b="0" i="0" kern="1200" dirty="0" smtClean="0">
                <a:solidFill>
                  <a:schemeClr val="tx1"/>
                </a:solidFill>
                <a:effectLst/>
                <a:latin typeface="+mn-lt"/>
                <a:ea typeface="+mn-ea"/>
                <a:cs typeface="+mn-cs"/>
              </a:rPr>
              <a:t>, которая будет использоваться во всем приложении. Во-первых, добавьте несколько шаблонов кода для </a:t>
            </a:r>
            <a:r>
              <a:rPr lang="ru-RU" sz="1200" b="0" i="0" kern="1200" dirty="0" err="1" smtClean="0">
                <a:solidFill>
                  <a:schemeClr val="tx1"/>
                </a:solidFill>
                <a:effectLst/>
                <a:latin typeface="+mn-lt"/>
                <a:ea typeface="+mn-ea"/>
                <a:cs typeface="+mn-cs"/>
              </a:rPr>
              <a:t>Riverpod</a:t>
            </a:r>
            <a:r>
              <a:rPr lang="ru-RU" sz="1200" b="0" i="0" kern="1200" dirty="0" smtClean="0">
                <a:solidFill>
                  <a:schemeClr val="tx1"/>
                </a:solidFill>
                <a:effectLst/>
                <a:latin typeface="+mn-lt"/>
                <a:ea typeface="+mn-ea"/>
                <a:cs typeface="+mn-cs"/>
              </a:rPr>
              <a:t>, чтобы сделать сервис доступным для всего приложения. Затем приступите к реализации кода инициализации, создав блок </a:t>
            </a:r>
            <a:r>
              <a:rPr lang="ru-RU" sz="1200" b="0" i="0" kern="1200" dirty="0" err="1" smtClean="0">
                <a:solidFill>
                  <a:schemeClr val="tx1"/>
                </a:solidFill>
                <a:effectLst/>
                <a:latin typeface="+mn-lt"/>
                <a:ea typeface="+mn-ea"/>
                <a:cs typeface="+mn-cs"/>
              </a:rPr>
              <a:t>try</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catch</a:t>
            </a:r>
            <a:r>
              <a:rPr lang="ru-RU" sz="1200" b="0" i="0" kern="1200" dirty="0" smtClean="0">
                <a:solidFill>
                  <a:schemeClr val="tx1"/>
                </a:solidFill>
                <a:effectLst/>
                <a:latin typeface="+mn-lt"/>
                <a:ea typeface="+mn-ea"/>
                <a:cs typeface="+mn-cs"/>
              </a:rPr>
              <a:t> для обработки некоторых ошибок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если таковые будут иметь место.</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52</a:t>
            </a:fld>
            <a:endParaRPr lang="en-US"/>
          </a:p>
        </p:txBody>
      </p:sp>
    </p:spTree>
    <p:extLst>
      <p:ext uri="{BB962C8B-B14F-4D97-AF65-F5344CB8AC3E}">
        <p14:creationId xmlns:p14="http://schemas.microsoft.com/office/powerpoint/2010/main" val="250014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правильно инициализировать удаленный </a:t>
            </a:r>
            <a:r>
              <a:rPr lang="ru-RU" sz="1200" b="0" i="0" kern="1200" dirty="0" err="1" smtClean="0">
                <a:solidFill>
                  <a:schemeClr val="tx1"/>
                </a:solidFill>
                <a:effectLst/>
                <a:latin typeface="+mn-lt"/>
                <a:ea typeface="+mn-ea"/>
                <a:cs typeface="+mn-cs"/>
              </a:rPr>
              <a:t>конфиг</a:t>
            </a:r>
            <a:r>
              <a:rPr lang="ru-RU" sz="1200" b="0" i="0" kern="1200" dirty="0" smtClean="0">
                <a:solidFill>
                  <a:schemeClr val="tx1"/>
                </a:solidFill>
                <a:effectLst/>
                <a:latin typeface="+mn-lt"/>
                <a:ea typeface="+mn-ea"/>
                <a:cs typeface="+mn-cs"/>
              </a:rPr>
              <a:t>, нам нужно</a:t>
            </a:r>
          </a:p>
          <a:p>
            <a:r>
              <a:rPr lang="ru-RU" sz="1200" b="0" i="0" kern="1200" dirty="0" smtClean="0">
                <a:solidFill>
                  <a:schemeClr val="tx1"/>
                </a:solidFill>
                <a:effectLst/>
                <a:latin typeface="+mn-lt"/>
                <a:ea typeface="+mn-ea"/>
                <a:cs typeface="+mn-cs"/>
              </a:rPr>
              <a:t>убедиться, что последний активированный </a:t>
            </a:r>
            <a:r>
              <a:rPr lang="ru-RU" sz="1200" b="0" i="0" kern="1200" dirty="0" err="1" smtClean="0">
                <a:solidFill>
                  <a:schemeClr val="tx1"/>
                </a:solidFill>
                <a:effectLst/>
                <a:latin typeface="+mn-lt"/>
                <a:ea typeface="+mn-ea"/>
                <a:cs typeface="+mn-cs"/>
              </a:rPr>
              <a:t>конфиг</a:t>
            </a:r>
            <a:r>
              <a:rPr lang="ru-RU" sz="1200" b="0" i="0" kern="1200" dirty="0" smtClean="0">
                <a:solidFill>
                  <a:schemeClr val="tx1"/>
                </a:solidFill>
                <a:effectLst/>
                <a:latin typeface="+mn-lt"/>
                <a:ea typeface="+mn-ea"/>
                <a:cs typeface="+mn-cs"/>
              </a:rPr>
              <a:t> доступен для геттеров,</a:t>
            </a:r>
          </a:p>
          <a:p>
            <a:r>
              <a:rPr lang="ru-RU" sz="1200" b="0" i="0" kern="1200" dirty="0" smtClean="0">
                <a:solidFill>
                  <a:schemeClr val="tx1"/>
                </a:solidFill>
                <a:effectLst/>
                <a:latin typeface="+mn-lt"/>
                <a:ea typeface="+mn-ea"/>
                <a:cs typeface="+mn-cs"/>
              </a:rPr>
              <a:t>установить параметры конфигурации и</a:t>
            </a:r>
          </a:p>
          <a:p>
            <a:r>
              <a:rPr lang="ru-RU" sz="1200" b="0" i="0" kern="1200" dirty="0" smtClean="0">
                <a:solidFill>
                  <a:schemeClr val="tx1"/>
                </a:solidFill>
                <a:effectLst/>
                <a:latin typeface="+mn-lt"/>
                <a:ea typeface="+mn-ea"/>
                <a:cs typeface="+mn-cs"/>
              </a:rPr>
              <a:t>выбрать подходящую стратегию загрузки.</a:t>
            </a:r>
          </a:p>
          <a:p>
            <a:r>
              <a:rPr lang="ru-RU" sz="1200" b="0" i="0" kern="1200" dirty="0" smtClean="0">
                <a:solidFill>
                  <a:schemeClr val="tx1"/>
                </a:solidFill>
                <a:effectLst/>
                <a:latin typeface="+mn-lt"/>
                <a:ea typeface="+mn-ea"/>
                <a:cs typeface="+mn-cs"/>
              </a:rPr>
              <a:t>Также добавьте геттер для JSON информации о событии:</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53</a:t>
            </a:fld>
            <a:endParaRPr lang="en-US"/>
          </a:p>
        </p:txBody>
      </p:sp>
    </p:spTree>
    <p:extLst>
      <p:ext uri="{BB962C8B-B14F-4D97-AF65-F5344CB8AC3E}">
        <p14:creationId xmlns:p14="http://schemas.microsoft.com/office/powerpoint/2010/main" val="343560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Регистрация приложения</a:t>
            </a:r>
            <a:r>
              <a:rPr lang="ru-RU" dirty="0" smtClean="0"/>
              <a:t/>
            </a:r>
            <a:br>
              <a:rPr lang="ru-RU" dirty="0" smtClean="0"/>
            </a:br>
            <a:r>
              <a:rPr lang="ru-RU" sz="1200" b="0" i="0" kern="1200" dirty="0" smtClean="0">
                <a:solidFill>
                  <a:schemeClr val="tx1"/>
                </a:solidFill>
                <a:effectLst/>
                <a:latin typeface="+mn-lt"/>
                <a:ea typeface="+mn-ea"/>
                <a:cs typeface="+mn-cs"/>
              </a:rPr>
              <a:t>Нажмите на значок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который перенаправит вас на следующую страницу</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Название пакета вашего приложения для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можно найти на вашем мобильном устройстве. AndroidManifest.xml файл находится в следующем расположении [имя проекта]\</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app</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src</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main</a:t>
            </a:r>
            <a:r>
              <a:rPr lang="ru-RU" sz="1200" b="0" i="0" kern="1200" dirty="0" smtClean="0">
                <a:solidFill>
                  <a:schemeClr val="tx1"/>
                </a:solidFill>
                <a:effectLst/>
                <a:latin typeface="+mn-lt"/>
                <a:ea typeface="+mn-ea"/>
                <a:cs typeface="+mn-cs"/>
              </a:rPr>
              <a:t>\AndroidManifest.xml</a:t>
            </a:r>
            <a:r>
              <a:rPr lang="ru-RU" dirty="0" smtClean="0"/>
              <a:t/>
            </a:r>
            <a:br>
              <a:rPr lang="ru-RU" dirty="0" smtClean="0"/>
            </a:br>
            <a:r>
              <a:rPr lang="ru-RU" sz="1200" b="0" i="0" kern="1200" dirty="0" smtClean="0">
                <a:solidFill>
                  <a:schemeClr val="tx1"/>
                </a:solidFill>
                <a:effectLst/>
                <a:latin typeface="+mn-lt"/>
                <a:ea typeface="+mn-ea"/>
                <a:cs typeface="+mn-cs"/>
              </a:rPr>
              <a:t>Здесь вы найдете название вашего пакета вверху, вы можете изменить его по своему желанию, в моем случае это "</a:t>
            </a:r>
            <a:r>
              <a:rPr lang="ru-RU" sz="1200" b="0" i="0" kern="1200" dirty="0" err="1" smtClean="0">
                <a:solidFill>
                  <a:schemeClr val="tx1"/>
                </a:solidFill>
                <a:effectLst/>
                <a:latin typeface="+mn-lt"/>
                <a:ea typeface="+mn-ea"/>
                <a:cs typeface="+mn-cs"/>
              </a:rPr>
              <a:t>com.example.myflutterapp</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Изменение имени этого пакета ни на что не повлияет, но вы должны следовать базовому соглашению об именах пакетов, которое будет выглядеть как "</a:t>
            </a:r>
            <a:r>
              <a:rPr lang="ru-RU" sz="1200" b="0" i="0" kern="1200" dirty="0" err="1" smtClean="0">
                <a:solidFill>
                  <a:schemeClr val="tx1"/>
                </a:solidFill>
                <a:effectLst/>
                <a:latin typeface="+mn-lt"/>
                <a:ea typeface="+mn-ea"/>
                <a:cs typeface="+mn-cs"/>
              </a:rPr>
              <a:t>com</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anypackagename</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appname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Вы также можете изменить ярлык вашего приложения, который является именем вашего приложения, запущенного на вашем устройстве, в вашем AndroidManifest.xml в разделе </a:t>
            </a:r>
            <a:r>
              <a:rPr lang="ru-RU" sz="1200" b="0" i="0" kern="1200" dirty="0" err="1" smtClean="0">
                <a:solidFill>
                  <a:schemeClr val="tx1"/>
                </a:solidFill>
                <a:effectLst/>
                <a:latin typeface="+mn-lt"/>
                <a:ea typeface="+mn-ea"/>
                <a:cs typeface="+mn-cs"/>
              </a:rPr>
              <a:t>android:ярлык</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Теперь скопируйте название вашего пакета и добавьте название вашего приложения по своему усмотрению, это необязательно, и пока пропустите подписание сертификата SHA-1. Регистрируйте свое приложение прямо сейчас.</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a:t>
            </a:fld>
            <a:endParaRPr lang="en-US"/>
          </a:p>
        </p:txBody>
      </p:sp>
    </p:spTree>
    <p:extLst>
      <p:ext uri="{BB962C8B-B14F-4D97-AF65-F5344CB8AC3E}">
        <p14:creationId xmlns:p14="http://schemas.microsoft.com/office/powerpoint/2010/main" val="826714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Обратитесь к </a:t>
            </a:r>
            <a:r>
              <a:rPr lang="ru-RU" sz="1200" b="0" i="0" u="none" strike="noStrike" kern="1200" dirty="0" smtClean="0">
                <a:solidFill>
                  <a:schemeClr val="tx1"/>
                </a:solidFill>
                <a:effectLst/>
                <a:latin typeface="+mn-lt"/>
                <a:ea typeface="+mn-ea"/>
                <a:cs typeface="+mn-cs"/>
                <a:hlinkClick r:id="rId3"/>
              </a:rPr>
              <a:t>документации </a:t>
            </a:r>
            <a:r>
              <a:rPr lang="ru-RU" sz="1200" b="0" i="0" u="none" strike="noStrike" kern="1200" dirty="0" err="1" smtClean="0">
                <a:solidFill>
                  <a:schemeClr val="tx1"/>
                </a:solidFill>
                <a:effectLst/>
                <a:latin typeface="+mn-lt"/>
                <a:ea typeface="+mn-ea"/>
                <a:cs typeface="+mn-cs"/>
                <a:hlinkClick r:id="rId3"/>
              </a:rPr>
              <a:t>Firebase</a:t>
            </a:r>
            <a:r>
              <a:rPr lang="ru-RU" sz="1200" b="0" i="0" kern="1200" dirty="0" smtClean="0">
                <a:solidFill>
                  <a:schemeClr val="tx1"/>
                </a:solidFill>
                <a:effectLst/>
                <a:latin typeface="+mn-lt"/>
                <a:ea typeface="+mn-ea"/>
                <a:cs typeface="+mn-cs"/>
              </a:rPr>
              <a:t>, чтобы узнать больше о различных стратегиях загрузки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и о том, какую из них следует использовать в вашем конкретном случае.</a:t>
            </a:r>
          </a:p>
          <a:p>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b="1" i="0" kern="1200" dirty="0" smtClean="0">
                <a:solidFill>
                  <a:schemeClr val="tx1"/>
                </a:solidFill>
                <a:effectLst/>
                <a:latin typeface="+mn-lt"/>
                <a:ea typeface="+mn-ea"/>
                <a:cs typeface="+mn-cs"/>
              </a:rPr>
              <a:t>Стратегия 1. Извлечение и активация при загрузке</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В этой стратегии ваше приложение будет вызывать </a:t>
            </a:r>
            <a:r>
              <a:rPr lang="ru-RU" dirty="0" err="1" smtClean="0"/>
              <a:t>fetchAndActivate</a:t>
            </a:r>
            <a:r>
              <a:rPr lang="ru-RU" dirty="0" smtClean="0"/>
              <a:t>()</a:t>
            </a:r>
            <a:r>
              <a:rPr lang="ru-RU" sz="1200" b="0" i="0" kern="1200" dirty="0" smtClean="0">
                <a:solidFill>
                  <a:schemeClr val="tx1"/>
                </a:solidFill>
                <a:effectLst/>
                <a:latin typeface="+mn-lt"/>
                <a:ea typeface="+mn-ea"/>
                <a:cs typeface="+mn-cs"/>
              </a:rPr>
              <a:t> при первом запуске вашего приложения, чтобы получить новые значения из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и активировать их, как только они завершат загрузку. Этот простой подход хорошо работает для изменений конфигурации, которые не вызывают каких-либо существенных визуальных изменений в вашем пользовательском интерфейсе. Этого следует избегать в любой ситуации, когда ваш пользовательский интерфейс может заметно измениться, пока пользователи находятся в процессе его использования.</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b="1" i="0" kern="1200" dirty="0" smtClean="0">
                <a:solidFill>
                  <a:schemeClr val="tx1"/>
                </a:solidFill>
                <a:effectLst/>
                <a:latin typeface="+mn-lt"/>
                <a:ea typeface="+mn-ea"/>
                <a:cs typeface="+mn-cs"/>
              </a:rPr>
              <a:t>Стратегия 2. Активируйте за экраном загрузки</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В качестве решения потенциальной проблемы пользовательского интерфейса, возникшей в стратегии 1, вы можете положиться на экран загрузки. Вместо того, чтобы сразу запускать приложение, покажите экран загрузки и вызовите </a:t>
            </a:r>
            <a:r>
              <a:rPr lang="ru-RU" dirty="0" err="1" smtClean="0"/>
              <a:t>fetchAndActivate</a:t>
            </a:r>
            <a:r>
              <a:rPr lang="ru-RU" sz="1200" b="0" i="0" kern="1200" dirty="0" smtClean="0">
                <a:solidFill>
                  <a:schemeClr val="tx1"/>
                </a:solidFill>
                <a:effectLst/>
                <a:latin typeface="+mn-lt"/>
                <a:ea typeface="+mn-ea"/>
                <a:cs typeface="+mn-cs"/>
              </a:rPr>
              <a:t> в обработчике завершения. Затем сразу после этого — снова используя обратный вызов или уведомление — закройте экран загрузки и позвольте пользователю начать взаимодействовать с вашим приложением.</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b="1" i="0" kern="1200" dirty="0" smtClean="0">
                <a:solidFill>
                  <a:schemeClr val="tx1"/>
                </a:solidFill>
                <a:effectLst/>
                <a:latin typeface="+mn-lt"/>
                <a:ea typeface="+mn-ea"/>
                <a:cs typeface="+mn-cs"/>
              </a:rPr>
              <a:t>Стратегия 3. Загрузите новые значения для следующего запуска.</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1"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Эффективная стратегия — загрузить новые значения конфигурации для активации при </a:t>
            </a:r>
            <a:r>
              <a:rPr lang="ru-RU" sz="1200" b="0" i="1" kern="1200" dirty="0" smtClean="0">
                <a:solidFill>
                  <a:schemeClr val="tx1"/>
                </a:solidFill>
                <a:effectLst/>
                <a:latin typeface="+mn-lt"/>
                <a:ea typeface="+mn-ea"/>
                <a:cs typeface="+mn-cs"/>
              </a:rPr>
              <a:t>следующем</a:t>
            </a:r>
            <a:r>
              <a:rPr lang="ru-RU" sz="1200" b="0" i="0" kern="1200" dirty="0" smtClean="0">
                <a:solidFill>
                  <a:schemeClr val="tx1"/>
                </a:solidFill>
                <a:effectLst/>
                <a:latin typeface="+mn-lt"/>
                <a:ea typeface="+mn-ea"/>
                <a:cs typeface="+mn-cs"/>
              </a:rPr>
              <a:t> запуске вашего приложения. В этой стратегии ваше приложение активирует полученные значения при запуске, прежде чем пытаться получить новые, действуя исходя из предположения, что оно, возможно, уже получило — но еще не активировало — новые значения конфигурации. Порядок действий для этой стратегии следующий:</a:t>
            </a:r>
          </a:p>
          <a:p>
            <a:r>
              <a:rPr lang="ru-RU" sz="1200" b="0" i="0" kern="1200" dirty="0" smtClean="0">
                <a:solidFill>
                  <a:schemeClr val="tx1"/>
                </a:solidFill>
                <a:effectLst/>
                <a:latin typeface="+mn-lt"/>
                <a:ea typeface="+mn-ea"/>
                <a:cs typeface="+mn-cs"/>
              </a:rPr>
              <a:t>При запуске немедленно активируйте ранее полученные значения. При этом применяются все значения, которые вы загрузили с сервера в предыдущем сеансе, и происходит почти мгновенно.</a:t>
            </a:r>
          </a:p>
          <a:p>
            <a:r>
              <a:rPr lang="ru-RU" sz="1200" b="0" i="0" kern="1200" dirty="0" smtClean="0">
                <a:solidFill>
                  <a:schemeClr val="tx1"/>
                </a:solidFill>
                <a:effectLst/>
                <a:latin typeface="+mn-lt"/>
                <a:ea typeface="+mn-ea"/>
                <a:cs typeface="+mn-cs"/>
              </a:rPr>
              <a:t>Пока пользователь взаимодействует с вашим приложением, запустите асинхронный вызов для получения новых значений в соответствии с минимальным интервалом выборки по умолчанию и добавьте </a:t>
            </a:r>
            <a:r>
              <a:rPr lang="ru-RU" sz="1200" b="0" i="0" kern="1200" dirty="0" err="1" smtClean="0">
                <a:solidFill>
                  <a:schemeClr val="tx1"/>
                </a:solidFill>
                <a:effectLst/>
                <a:latin typeface="+mn-lt"/>
                <a:ea typeface="+mn-ea"/>
                <a:cs typeface="+mn-cs"/>
              </a:rPr>
              <a:t>прослушиватель</a:t>
            </a:r>
            <a:r>
              <a:rPr lang="ru-RU" sz="1200" b="0" i="0" kern="1200" dirty="0" smtClean="0">
                <a:solidFill>
                  <a:schemeClr val="tx1"/>
                </a:solidFill>
                <a:effectLst/>
                <a:latin typeface="+mn-lt"/>
                <a:ea typeface="+mn-ea"/>
                <a:cs typeface="+mn-cs"/>
              </a:rPr>
              <a:t> обновлений конфигурации в реальном времени. </a:t>
            </a:r>
            <a:r>
              <a:rPr lang="ru-RU" sz="1200" b="0" i="0" kern="1200" dirty="0" err="1" smtClean="0">
                <a:solidFill>
                  <a:schemeClr val="tx1"/>
                </a:solidFill>
                <a:effectLst/>
                <a:latin typeface="+mn-lt"/>
                <a:ea typeface="+mn-ea"/>
                <a:cs typeface="+mn-cs"/>
              </a:rPr>
              <a:t>Прослушиватель</a:t>
            </a:r>
            <a:r>
              <a:rPr lang="ru-RU" sz="1200" b="0" i="0" kern="1200" dirty="0" smtClean="0">
                <a:solidFill>
                  <a:schemeClr val="tx1"/>
                </a:solidFill>
                <a:effectLst/>
                <a:latin typeface="+mn-lt"/>
                <a:ea typeface="+mn-ea"/>
                <a:cs typeface="+mn-cs"/>
              </a:rPr>
              <a:t> в реальном времени будет автоматически получать любые значения, опубликованные на сервере во время работы вашего приложения. Обновления в реальном времени обходят настройку минимального интервала выборки.</a:t>
            </a:r>
          </a:p>
          <a:p>
            <a:r>
              <a:rPr lang="ru-RU" sz="1200" b="0" i="0" kern="1200" dirty="0" smtClean="0">
                <a:solidFill>
                  <a:schemeClr val="tx1"/>
                </a:solidFill>
                <a:effectLst/>
                <a:latin typeface="+mn-lt"/>
                <a:ea typeface="+mn-ea"/>
                <a:cs typeface="+mn-cs"/>
              </a:rPr>
              <a:t>В обработчике завершения или обратном вызове для вызова выборки ничего не делайте. Ваше приложение сохранит загруженные значения до тех пор, пока вы не активируете их при следующем запуске приложения.</a:t>
            </a:r>
          </a:p>
          <a:p>
            <a:r>
              <a:rPr lang="ru-RU" sz="1200" b="0" i="0" kern="1200" dirty="0" smtClean="0">
                <a:solidFill>
                  <a:schemeClr val="tx1"/>
                </a:solidFill>
                <a:effectLst/>
                <a:latin typeface="+mn-lt"/>
                <a:ea typeface="+mn-ea"/>
                <a:cs typeface="+mn-cs"/>
              </a:rPr>
              <a:t>Благодаря этой стратегии время ожидания пользователя значительно сводится к минимуму. Сочетание стратегий выборки и прослушивания в реальном времени с вызовами </a:t>
            </a:r>
            <a:r>
              <a:rPr lang="ru-RU" sz="1200" b="0" i="0" kern="1200" dirty="0" err="1" smtClean="0">
                <a:solidFill>
                  <a:schemeClr val="tx1"/>
                </a:solidFill>
                <a:effectLst/>
                <a:latin typeface="+mn-lt"/>
                <a:ea typeface="+mn-ea"/>
                <a:cs typeface="+mn-cs"/>
              </a:rPr>
              <a:t>activate</a:t>
            </a:r>
            <a:r>
              <a:rPr lang="ru-RU" sz="1200" b="0" i="0" kern="1200" dirty="0" smtClean="0">
                <a:solidFill>
                  <a:schemeClr val="tx1"/>
                </a:solidFill>
                <a:effectLst/>
                <a:latin typeface="+mn-lt"/>
                <a:ea typeface="+mn-ea"/>
                <a:cs typeface="+mn-cs"/>
              </a:rPr>
              <a:t>() по мере необходимости в жизненном цикле приложения гарантирует, что пользователи получат самые последние значения из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при взаимодействии с вашим приложением.</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1" i="0" kern="1200" dirty="0" smtClean="0">
              <a:solidFill>
                <a:schemeClr val="tx1"/>
              </a:solidFill>
              <a:effectLst/>
              <a:latin typeface="+mn-lt"/>
              <a:ea typeface="+mn-ea"/>
              <a:cs typeface="+mn-cs"/>
            </a:endParaRP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54</a:t>
            </a:fld>
            <a:endParaRPr lang="en-US"/>
          </a:p>
        </p:txBody>
      </p:sp>
    </p:spTree>
    <p:extLst>
      <p:ext uri="{BB962C8B-B14F-4D97-AF65-F5344CB8AC3E}">
        <p14:creationId xmlns:p14="http://schemas.microsoft.com/office/powerpoint/2010/main" val="2766196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Не забудьте инициализировать проект в </a:t>
            </a:r>
            <a:r>
              <a:rPr lang="ru-RU" sz="1200" b="0" i="0" kern="1200" dirty="0" err="1" smtClean="0">
                <a:solidFill>
                  <a:schemeClr val="tx1"/>
                </a:solidFill>
                <a:effectLst/>
                <a:latin typeface="+mn-lt"/>
                <a:ea typeface="+mn-ea"/>
                <a:cs typeface="+mn-cs"/>
              </a:rPr>
              <a:t>main</a:t>
            </a:r>
            <a:r>
              <a:rPr lang="ru-RU" sz="1200" b="0" i="0" kern="1200" dirty="0" smtClean="0">
                <a:solidFill>
                  <a:schemeClr val="tx1"/>
                </a:solidFill>
                <a:effectLst/>
                <a:latin typeface="+mn-lt"/>
                <a:ea typeface="+mn-ea"/>
                <a:cs typeface="+mn-cs"/>
              </a:rPr>
              <a:t>-методе вашего проекта:</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Этот код на языке </a:t>
            </a:r>
            <a:r>
              <a:rPr lang="en-US" sz="1200" b="0" i="0" kern="1200" dirty="0" smtClean="0">
                <a:solidFill>
                  <a:schemeClr val="tx1"/>
                </a:solidFill>
                <a:effectLst/>
                <a:latin typeface="+mn-lt"/>
                <a:ea typeface="+mn-ea"/>
                <a:cs typeface="+mn-cs"/>
              </a:rPr>
              <a:t>Dart </a:t>
            </a:r>
            <a:r>
              <a:rPr lang="ru-RU" sz="1200" b="0" i="0" kern="1200" dirty="0" smtClean="0">
                <a:solidFill>
                  <a:schemeClr val="tx1"/>
                </a:solidFill>
                <a:effectLst/>
                <a:latin typeface="+mn-lt"/>
                <a:ea typeface="+mn-ea"/>
                <a:cs typeface="+mn-cs"/>
              </a:rPr>
              <a:t>представляет собой основную функцию </a:t>
            </a:r>
            <a:r>
              <a:rPr lang="en-US" sz="1200" b="0" i="0" kern="1200" dirty="0" smtClean="0">
                <a:solidFill>
                  <a:schemeClr val="tx1"/>
                </a:solidFill>
                <a:effectLst/>
                <a:latin typeface="+mn-lt"/>
                <a:ea typeface="+mn-ea"/>
                <a:cs typeface="+mn-cs"/>
              </a:rPr>
              <a:t>main </a:t>
            </a:r>
            <a:r>
              <a:rPr lang="ru-RU" sz="1200" b="0" i="0" kern="1200" dirty="0" smtClean="0">
                <a:solidFill>
                  <a:schemeClr val="tx1"/>
                </a:solidFill>
                <a:effectLst/>
                <a:latin typeface="+mn-lt"/>
                <a:ea typeface="+mn-ea"/>
                <a:cs typeface="+mn-cs"/>
              </a:rPr>
              <a:t>для инициализации и запуска приложения </a:t>
            </a:r>
            <a:r>
              <a:rPr lang="en-US" sz="1200" b="0" i="0" kern="1200" dirty="0" smtClean="0">
                <a:solidFill>
                  <a:schemeClr val="tx1"/>
                </a:solidFill>
                <a:effectLst/>
                <a:latin typeface="+mn-lt"/>
                <a:ea typeface="+mn-ea"/>
                <a:cs typeface="+mn-cs"/>
              </a:rPr>
              <a:t>Flutter </a:t>
            </a:r>
            <a:r>
              <a:rPr lang="ru-RU" sz="1200" b="0" i="0" kern="1200" dirty="0" smtClean="0">
                <a:solidFill>
                  <a:schemeClr val="tx1"/>
                </a:solidFill>
                <a:effectLst/>
                <a:latin typeface="+mn-lt"/>
                <a:ea typeface="+mn-ea"/>
                <a:cs typeface="+mn-cs"/>
              </a:rPr>
              <a:t>с использованием </a:t>
            </a:r>
            <a:r>
              <a:rPr lang="en-US" sz="1200" b="0" i="0" kern="1200" dirty="0" smtClean="0">
                <a:solidFill>
                  <a:schemeClr val="tx1"/>
                </a:solidFill>
                <a:effectLst/>
                <a:latin typeface="+mn-lt"/>
                <a:ea typeface="+mn-ea"/>
                <a:cs typeface="+mn-cs"/>
              </a:rPr>
              <a:t>Firebase Remote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Давайте разберем его по частям:</a:t>
            </a:r>
          </a:p>
          <a:p>
            <a:r>
              <a:rPr lang="ru-RU" sz="1200" b="0" i="0" kern="1200" dirty="0" smtClean="0">
                <a:solidFill>
                  <a:schemeClr val="tx1"/>
                </a:solidFill>
                <a:effectLst/>
                <a:latin typeface="+mn-lt"/>
                <a:ea typeface="+mn-ea"/>
                <a:cs typeface="+mn-cs"/>
              </a:rPr>
              <a:t>Инициализация </a:t>
            </a:r>
            <a:r>
              <a:rPr lang="en-US" sz="1200" b="0" i="0" kern="1200" dirty="0" smtClean="0">
                <a:solidFill>
                  <a:schemeClr val="tx1"/>
                </a:solidFill>
                <a:effectLst/>
                <a:latin typeface="+mn-lt"/>
                <a:ea typeface="+mn-ea"/>
                <a:cs typeface="+mn-cs"/>
              </a:rPr>
              <a:t>Flutter </a:t>
            </a:r>
            <a:r>
              <a:rPr lang="ru-RU" sz="1200" b="0" i="0" kern="1200" dirty="0" smtClean="0">
                <a:solidFill>
                  <a:schemeClr val="tx1"/>
                </a:solidFill>
                <a:effectLst/>
                <a:latin typeface="+mn-lt"/>
                <a:ea typeface="+mn-ea"/>
                <a:cs typeface="+mn-cs"/>
              </a:rPr>
              <a:t>и </a:t>
            </a:r>
            <a:r>
              <a:rPr lang="en-US" sz="1200" b="0" i="0" kern="1200" dirty="0" smtClean="0">
                <a:solidFill>
                  <a:schemeClr val="tx1"/>
                </a:solidFill>
                <a:effectLst/>
                <a:latin typeface="+mn-lt"/>
                <a:ea typeface="+mn-ea"/>
                <a:cs typeface="+mn-cs"/>
              </a:rPr>
              <a:t>Firebase:</a:t>
            </a:r>
          </a:p>
          <a:p>
            <a:pPr rtl="0" latinLnBrk="0"/>
            <a:r>
              <a:rPr lang="en-US" sz="1200" b="0" i="0" kern="1200" dirty="0" smtClean="0">
                <a:solidFill>
                  <a:schemeClr val="tx1"/>
                </a:solidFill>
                <a:effectLst/>
                <a:latin typeface="+mn-lt"/>
                <a:ea typeface="+mn-ea"/>
                <a:cs typeface="+mn-cs"/>
              </a:rPr>
              <a:t>Future&lt;void&gt; main() </a:t>
            </a:r>
            <a:r>
              <a:rPr lang="en-US" sz="1200" b="0" i="0" kern="1200" dirty="0" err="1" smtClean="0">
                <a:solidFill>
                  <a:schemeClr val="tx1"/>
                </a:solidFill>
                <a:effectLst/>
                <a:latin typeface="+mn-lt"/>
                <a:ea typeface="+mn-ea"/>
                <a:cs typeface="+mn-cs"/>
              </a:rPr>
              <a:t>async</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WidgetsFlutterBinding.ensureInitialized</a:t>
            </a:r>
            <a:r>
              <a:rPr lang="en-US" sz="1200" b="0" i="0" kern="1200" dirty="0" smtClean="0">
                <a:solidFill>
                  <a:schemeClr val="tx1"/>
                </a:solidFill>
                <a:effectLst/>
                <a:latin typeface="+mn-lt"/>
                <a:ea typeface="+mn-ea"/>
                <a:cs typeface="+mn-cs"/>
              </a:rPr>
              <a:t>(); await </a:t>
            </a:r>
            <a:r>
              <a:rPr lang="en-US" sz="1200" b="0" i="0" kern="1200" dirty="0" err="1" smtClean="0">
                <a:solidFill>
                  <a:schemeClr val="tx1"/>
                </a:solidFill>
                <a:effectLst/>
                <a:latin typeface="+mn-lt"/>
                <a:ea typeface="+mn-ea"/>
                <a:cs typeface="+mn-cs"/>
              </a:rPr>
              <a:t>Firebase.initializeApp</a:t>
            </a:r>
            <a:r>
              <a:rPr lang="en-US" sz="1200" b="0" i="0" kern="1200" dirty="0" smtClean="0">
                <a:solidFill>
                  <a:schemeClr val="tx1"/>
                </a:solidFill>
                <a:effectLst/>
                <a:latin typeface="+mn-lt"/>
                <a:ea typeface="+mn-ea"/>
                <a:cs typeface="+mn-cs"/>
              </a:rPr>
              <a:t>(options: </a:t>
            </a:r>
            <a:r>
              <a:rPr lang="en-US" sz="1200" b="0" i="0" kern="1200" dirty="0" err="1" smtClean="0">
                <a:solidFill>
                  <a:schemeClr val="tx1"/>
                </a:solidFill>
                <a:effectLst/>
                <a:latin typeface="+mn-lt"/>
                <a:ea typeface="+mn-ea"/>
                <a:cs typeface="+mn-cs"/>
              </a:rPr>
              <a:t>DefaultFirebaseOptions.currentPlatform</a:t>
            </a:r>
            <a:r>
              <a:rPr lang="en-US" sz="1200" b="0" i="0" kern="1200" dirty="0" smtClean="0">
                <a:solidFill>
                  <a:schemeClr val="tx1"/>
                </a:solidFill>
                <a:effectLst/>
                <a:latin typeface="+mn-lt"/>
                <a:ea typeface="+mn-ea"/>
                <a:cs typeface="+mn-cs"/>
              </a:rPr>
              <a:t>);</a:t>
            </a:r>
          </a:p>
          <a:p>
            <a:pPr lvl="1"/>
            <a:r>
              <a:rPr lang="en-US" sz="1200" b="0" i="0" kern="1200" dirty="0" err="1" smtClean="0">
                <a:solidFill>
                  <a:schemeClr val="tx1"/>
                </a:solidFill>
                <a:effectLst/>
                <a:latin typeface="+mn-lt"/>
                <a:ea typeface="+mn-ea"/>
                <a:cs typeface="+mn-cs"/>
              </a:rPr>
              <a:t>WidgetsFlutterBinding.ensureInitialized</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Эта строка гарантирует, что </a:t>
            </a:r>
            <a:r>
              <a:rPr lang="en-US" sz="1200" b="0" i="0" kern="1200" dirty="0" smtClean="0">
                <a:solidFill>
                  <a:schemeClr val="tx1"/>
                </a:solidFill>
                <a:effectLst/>
                <a:latin typeface="+mn-lt"/>
                <a:ea typeface="+mn-ea"/>
                <a:cs typeface="+mn-cs"/>
              </a:rPr>
              <a:t>Flutter </a:t>
            </a:r>
            <a:r>
              <a:rPr lang="ru-RU" sz="1200" b="0" i="0" kern="1200" dirty="0" smtClean="0">
                <a:solidFill>
                  <a:schemeClr val="tx1"/>
                </a:solidFill>
                <a:effectLst/>
                <a:latin typeface="+mn-lt"/>
                <a:ea typeface="+mn-ea"/>
                <a:cs typeface="+mn-cs"/>
              </a:rPr>
              <a:t>инициализирован и готов к использованию.</a:t>
            </a:r>
          </a:p>
          <a:p>
            <a:pPr lvl="1"/>
            <a:r>
              <a:rPr lang="en-US" sz="1200" b="0" i="0" kern="1200" dirty="0" smtClean="0">
                <a:solidFill>
                  <a:schemeClr val="tx1"/>
                </a:solidFill>
                <a:effectLst/>
                <a:latin typeface="+mn-lt"/>
                <a:ea typeface="+mn-ea"/>
                <a:cs typeface="+mn-cs"/>
              </a:rPr>
              <a:t>await </a:t>
            </a:r>
            <a:r>
              <a:rPr lang="en-US" sz="1200" b="0" i="0" kern="1200" dirty="0" err="1" smtClean="0">
                <a:solidFill>
                  <a:schemeClr val="tx1"/>
                </a:solidFill>
                <a:effectLst/>
                <a:latin typeface="+mn-lt"/>
                <a:ea typeface="+mn-ea"/>
                <a:cs typeface="+mn-cs"/>
              </a:rPr>
              <a:t>Firebase.initializeApp</a:t>
            </a:r>
            <a:r>
              <a:rPr lang="en-US" sz="1200" b="0" i="0" kern="1200" dirty="0" smtClean="0">
                <a:solidFill>
                  <a:schemeClr val="tx1"/>
                </a:solidFill>
                <a:effectLst/>
                <a:latin typeface="+mn-lt"/>
                <a:ea typeface="+mn-ea"/>
                <a:cs typeface="+mn-cs"/>
              </a:rPr>
              <a:t>(options: </a:t>
            </a:r>
            <a:r>
              <a:rPr lang="en-US" sz="1200" b="0" i="0" kern="1200" dirty="0" err="1" smtClean="0">
                <a:solidFill>
                  <a:schemeClr val="tx1"/>
                </a:solidFill>
                <a:effectLst/>
                <a:latin typeface="+mn-lt"/>
                <a:ea typeface="+mn-ea"/>
                <a:cs typeface="+mn-cs"/>
              </a:rPr>
              <a:t>DefaultFirebaseOptions.currentPlatform</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Эта строка инициализирует </a:t>
            </a:r>
            <a:r>
              <a:rPr lang="en-US" sz="1200" b="0" i="0" kern="1200" dirty="0" smtClean="0">
                <a:solidFill>
                  <a:schemeClr val="tx1"/>
                </a:solidFill>
                <a:effectLst/>
                <a:latin typeface="+mn-lt"/>
                <a:ea typeface="+mn-ea"/>
                <a:cs typeface="+mn-cs"/>
              </a:rPr>
              <a:t>Firebase </a:t>
            </a:r>
            <a:r>
              <a:rPr lang="ru-RU" sz="1200" b="0" i="0" kern="1200" dirty="0" smtClean="0">
                <a:solidFill>
                  <a:schemeClr val="tx1"/>
                </a:solidFill>
                <a:effectLst/>
                <a:latin typeface="+mn-lt"/>
                <a:ea typeface="+mn-ea"/>
                <a:cs typeface="+mn-cs"/>
              </a:rPr>
              <a:t>с конфигурацией, соответствующей текущей платформе (</a:t>
            </a:r>
            <a:r>
              <a:rPr lang="en-US" sz="1200" b="0" i="0" kern="1200" dirty="0" smtClean="0">
                <a:solidFill>
                  <a:schemeClr val="tx1"/>
                </a:solidFill>
                <a:effectLst/>
                <a:latin typeface="+mn-lt"/>
                <a:ea typeface="+mn-ea"/>
                <a:cs typeface="+mn-cs"/>
              </a:rPr>
              <a:t>Android, iOS </a:t>
            </a:r>
            <a:r>
              <a:rPr lang="ru-RU" sz="1200" b="0" i="0" kern="1200" dirty="0" smtClean="0">
                <a:solidFill>
                  <a:schemeClr val="tx1"/>
                </a:solidFill>
                <a:effectLst/>
                <a:latin typeface="+mn-lt"/>
                <a:ea typeface="+mn-ea"/>
                <a:cs typeface="+mn-cs"/>
              </a:rPr>
              <a:t>и т.д.).</a:t>
            </a:r>
          </a:p>
          <a:p>
            <a:r>
              <a:rPr lang="ru-RU" sz="1200" b="0" i="0" kern="1200" dirty="0" smtClean="0">
                <a:solidFill>
                  <a:schemeClr val="tx1"/>
                </a:solidFill>
                <a:effectLst/>
                <a:latin typeface="+mn-lt"/>
                <a:ea typeface="+mn-ea"/>
                <a:cs typeface="+mn-cs"/>
              </a:rPr>
              <a:t>Инициализация </a:t>
            </a:r>
            <a:r>
              <a:rPr lang="en-US" sz="1200" b="0" i="0" kern="1200" dirty="0" smtClean="0">
                <a:solidFill>
                  <a:schemeClr val="tx1"/>
                </a:solidFill>
                <a:effectLst/>
                <a:latin typeface="+mn-lt"/>
                <a:ea typeface="+mn-ea"/>
                <a:cs typeface="+mn-cs"/>
              </a:rPr>
              <a:t>Firebase Remote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a:t>
            </a:r>
          </a:p>
          <a:p>
            <a:pPr rtl="0" latinLnBrk="0"/>
            <a:r>
              <a:rPr lang="en-US" sz="1200" b="0" i="0" kern="1200" dirty="0" smtClean="0">
                <a:solidFill>
                  <a:schemeClr val="tx1"/>
                </a:solidFill>
                <a:effectLst/>
                <a:latin typeface="+mn-lt"/>
                <a:ea typeface="+mn-ea"/>
                <a:cs typeface="+mn-cs"/>
              </a:rPr>
              <a:t>final </a:t>
            </a:r>
            <a:r>
              <a:rPr lang="en-US" sz="1200" b="0" i="0" kern="1200" dirty="0" err="1" smtClean="0">
                <a:solidFill>
                  <a:schemeClr val="tx1"/>
                </a:solidFill>
                <a:effectLst/>
                <a:latin typeface="+mn-lt"/>
                <a:ea typeface="+mn-ea"/>
                <a:cs typeface="+mn-cs"/>
              </a:rPr>
              <a:t>firebaseRemoteConfigService</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FirebaseRemoteConfigService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firebaseRemoteConfig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FirebaseRemoteConfig.instance</a:t>
            </a:r>
            <a:r>
              <a:rPr lang="en-US" sz="1200" b="0" i="0" kern="1200" dirty="0" smtClean="0">
                <a:solidFill>
                  <a:schemeClr val="tx1"/>
                </a:solidFill>
                <a:effectLst/>
                <a:latin typeface="+mn-lt"/>
                <a:ea typeface="+mn-ea"/>
                <a:cs typeface="+mn-cs"/>
              </a:rPr>
              <a:t>, ); await </a:t>
            </a:r>
            <a:r>
              <a:rPr lang="en-US" sz="1200" b="0" i="0" kern="1200" dirty="0" err="1" smtClean="0">
                <a:solidFill>
                  <a:schemeClr val="tx1"/>
                </a:solidFill>
                <a:effectLst/>
                <a:latin typeface="+mn-lt"/>
                <a:ea typeface="+mn-ea"/>
                <a:cs typeface="+mn-cs"/>
              </a:rPr>
              <a:t>firebaseRemoteConfigService.init</a:t>
            </a:r>
            <a:r>
              <a:rPr lang="en-US"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Создается экземпляр </a:t>
            </a:r>
            <a:r>
              <a:rPr lang="en-US" sz="1200" b="0" i="0" kern="1200" dirty="0" err="1" smtClean="0">
                <a:solidFill>
                  <a:schemeClr val="tx1"/>
                </a:solidFill>
                <a:effectLst/>
                <a:latin typeface="+mn-lt"/>
                <a:ea typeface="+mn-ea"/>
                <a:cs typeface="+mn-cs"/>
              </a:rPr>
              <a:t>FirebaseRemoteConfigService</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с использованием </a:t>
            </a:r>
            <a:r>
              <a:rPr lang="en-US" sz="1200" b="0" i="0" kern="1200" dirty="0" err="1" smtClean="0">
                <a:solidFill>
                  <a:schemeClr val="tx1"/>
                </a:solidFill>
                <a:effectLst/>
                <a:latin typeface="+mn-lt"/>
                <a:ea typeface="+mn-ea"/>
                <a:cs typeface="+mn-cs"/>
              </a:rPr>
              <a:t>FirebaseRemoteConfig.instance</a:t>
            </a:r>
            <a:r>
              <a:rPr lang="en-US"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Вызывается метод </a:t>
            </a:r>
            <a:r>
              <a:rPr lang="en-US" sz="1200" b="0" i="0" kern="1200" dirty="0" err="1" smtClean="0">
                <a:solidFill>
                  <a:schemeClr val="tx1"/>
                </a:solidFill>
                <a:effectLst/>
                <a:latin typeface="+mn-lt"/>
                <a:ea typeface="+mn-ea"/>
                <a:cs typeface="+mn-cs"/>
              </a:rPr>
              <a:t>init</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для инициализации сервиса удаленной конфигурации </a:t>
            </a:r>
            <a:r>
              <a:rPr lang="en-US" sz="1200" b="0" i="0" kern="1200" dirty="0" smtClean="0">
                <a:solidFill>
                  <a:schemeClr val="tx1"/>
                </a:solidFill>
                <a:effectLst/>
                <a:latin typeface="+mn-lt"/>
                <a:ea typeface="+mn-ea"/>
                <a:cs typeface="+mn-cs"/>
              </a:rPr>
              <a:t>Firebase.</a:t>
            </a:r>
          </a:p>
          <a:p>
            <a:r>
              <a:rPr lang="ru-RU" sz="1200" b="0" i="0" kern="1200" dirty="0" smtClean="0">
                <a:solidFill>
                  <a:schemeClr val="tx1"/>
                </a:solidFill>
                <a:effectLst/>
                <a:latin typeface="+mn-lt"/>
                <a:ea typeface="+mn-ea"/>
                <a:cs typeface="+mn-cs"/>
              </a:rPr>
              <a:t>Запуск приложения:</a:t>
            </a:r>
          </a:p>
          <a:p>
            <a:pPr rtl="0" latinLnBrk="0"/>
            <a:r>
              <a:rPr lang="en-US" sz="1200" b="0" i="0" kern="1200" dirty="0" err="1" smtClean="0">
                <a:solidFill>
                  <a:schemeClr val="tx1"/>
                </a:solidFill>
                <a:effectLst/>
                <a:latin typeface="+mn-lt"/>
                <a:ea typeface="+mn-ea"/>
                <a:cs typeface="+mn-cs"/>
              </a:rPr>
              <a:t>runApp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ProviderScope</a:t>
            </a:r>
            <a:r>
              <a:rPr lang="en-US" sz="1200" b="0" i="0" kern="1200" dirty="0" smtClean="0">
                <a:solidFill>
                  <a:schemeClr val="tx1"/>
                </a:solidFill>
                <a:effectLst/>
                <a:latin typeface="+mn-lt"/>
                <a:ea typeface="+mn-ea"/>
                <a:cs typeface="+mn-cs"/>
              </a:rPr>
              <a:t>( overrides: [ </a:t>
            </a:r>
            <a:r>
              <a:rPr lang="en-US" sz="1200" b="0" i="0" kern="1200" dirty="0" err="1" smtClean="0">
                <a:solidFill>
                  <a:schemeClr val="tx1"/>
                </a:solidFill>
                <a:effectLst/>
                <a:latin typeface="+mn-lt"/>
                <a:ea typeface="+mn-ea"/>
                <a:cs typeface="+mn-cs"/>
              </a:rPr>
              <a:t>firebaseRemoteConfigServiceProvider.overrideWith</a:t>
            </a:r>
            <a:r>
              <a:rPr lang="en-US" sz="1200" b="0" i="0" kern="1200" dirty="0" smtClean="0">
                <a:solidFill>
                  <a:schemeClr val="tx1"/>
                </a:solidFill>
                <a:effectLst/>
                <a:latin typeface="+mn-lt"/>
                <a:ea typeface="+mn-ea"/>
                <a:cs typeface="+mn-cs"/>
              </a:rPr>
              <a:t>( (_) =&gt; </a:t>
            </a:r>
            <a:r>
              <a:rPr lang="en-US" sz="1200" b="0" i="0" kern="1200" dirty="0" err="1" smtClean="0">
                <a:solidFill>
                  <a:schemeClr val="tx1"/>
                </a:solidFill>
                <a:effectLst/>
                <a:latin typeface="+mn-lt"/>
                <a:ea typeface="+mn-ea"/>
                <a:cs typeface="+mn-cs"/>
              </a:rPr>
              <a:t>firebaseRemoteConfigService</a:t>
            </a:r>
            <a:r>
              <a:rPr lang="en-US" sz="1200" b="0" i="0" kern="1200" dirty="0" smtClean="0">
                <a:solidFill>
                  <a:schemeClr val="tx1"/>
                </a:solidFill>
                <a:effectLst/>
                <a:latin typeface="+mn-lt"/>
                <a:ea typeface="+mn-ea"/>
                <a:cs typeface="+mn-cs"/>
              </a:rPr>
              <a:t>, ), ], child: </a:t>
            </a:r>
            <a:r>
              <a:rPr lang="en-US" sz="1200" b="0" i="0" kern="1200" dirty="0" err="1" smtClean="0">
                <a:solidFill>
                  <a:schemeClr val="tx1"/>
                </a:solidFill>
                <a:effectLst/>
                <a:latin typeface="+mn-lt"/>
                <a:ea typeface="+mn-ea"/>
                <a:cs typeface="+mn-cs"/>
              </a:rPr>
              <a:t>const</a:t>
            </a:r>
            <a:r>
              <a:rPr lang="en-US" sz="1200" b="0" i="0" kern="1200" dirty="0" smtClean="0">
                <a:solidFill>
                  <a:schemeClr val="tx1"/>
                </a:solidFill>
                <a:effectLst/>
                <a:latin typeface="+mn-lt"/>
                <a:ea typeface="+mn-ea"/>
                <a:cs typeface="+mn-cs"/>
              </a:rPr>
              <a:t> App(), ), );</a:t>
            </a:r>
          </a:p>
          <a:p>
            <a:pPr lvl="1"/>
            <a:r>
              <a:rPr lang="en-US" sz="1200" b="0" i="0" kern="1200" dirty="0" err="1" smtClean="0">
                <a:solidFill>
                  <a:schemeClr val="tx1"/>
                </a:solidFill>
                <a:effectLst/>
                <a:latin typeface="+mn-lt"/>
                <a:ea typeface="+mn-ea"/>
                <a:cs typeface="+mn-cs"/>
              </a:rPr>
              <a:t>runApp</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Это основная функция </a:t>
            </a:r>
            <a:r>
              <a:rPr lang="en-US" sz="1200" b="0" i="0" kern="1200" dirty="0" smtClean="0">
                <a:solidFill>
                  <a:schemeClr val="tx1"/>
                </a:solidFill>
                <a:effectLst/>
                <a:latin typeface="+mn-lt"/>
                <a:ea typeface="+mn-ea"/>
                <a:cs typeface="+mn-cs"/>
              </a:rPr>
              <a:t>Flutter </a:t>
            </a:r>
            <a:r>
              <a:rPr lang="ru-RU" sz="1200" b="0" i="0" kern="1200" dirty="0" smtClean="0">
                <a:solidFill>
                  <a:schemeClr val="tx1"/>
                </a:solidFill>
                <a:effectLst/>
                <a:latin typeface="+mn-lt"/>
                <a:ea typeface="+mn-ea"/>
                <a:cs typeface="+mn-cs"/>
              </a:rPr>
              <a:t>для запуска приложения.</a:t>
            </a:r>
          </a:p>
          <a:p>
            <a:pPr lvl="1"/>
            <a:r>
              <a:rPr lang="en-US" sz="1200" b="0" i="0" kern="1200" dirty="0" err="1" smtClean="0">
                <a:solidFill>
                  <a:schemeClr val="tx1"/>
                </a:solidFill>
                <a:effectLst/>
                <a:latin typeface="+mn-lt"/>
                <a:ea typeface="+mn-ea"/>
                <a:cs typeface="+mn-cs"/>
              </a:rPr>
              <a:t>ProviderScope</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Это провайдер, который используется для управления состоянием и зависимостями в приложении.</a:t>
            </a:r>
          </a:p>
          <a:p>
            <a:pPr lvl="1"/>
            <a:r>
              <a:rPr lang="en-US" sz="1200" b="0" i="0" kern="1200" dirty="0" smtClean="0">
                <a:solidFill>
                  <a:schemeClr val="tx1"/>
                </a:solidFill>
                <a:effectLst/>
                <a:latin typeface="+mn-lt"/>
                <a:ea typeface="+mn-ea"/>
                <a:cs typeface="+mn-cs"/>
              </a:rPr>
              <a:t>overrides: </a:t>
            </a:r>
            <a:r>
              <a:rPr lang="ru-RU" sz="1200" b="0" i="0" kern="1200" dirty="0" smtClean="0">
                <a:solidFill>
                  <a:schemeClr val="tx1"/>
                </a:solidFill>
                <a:effectLst/>
                <a:latin typeface="+mn-lt"/>
                <a:ea typeface="+mn-ea"/>
                <a:cs typeface="+mn-cs"/>
              </a:rPr>
              <a:t>Здесь переопределяется провайдер </a:t>
            </a:r>
            <a:r>
              <a:rPr lang="en-US" sz="1200" b="0" i="0" kern="1200" dirty="0" err="1" smtClean="0">
                <a:solidFill>
                  <a:schemeClr val="tx1"/>
                </a:solidFill>
                <a:effectLst/>
                <a:latin typeface="+mn-lt"/>
                <a:ea typeface="+mn-ea"/>
                <a:cs typeface="+mn-cs"/>
              </a:rPr>
              <a:t>firebaseRemoteConfigServiceProvider</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чтобы использовать созданный ранее экземпляр </a:t>
            </a:r>
            <a:r>
              <a:rPr lang="en-US" sz="1200" b="0" i="0" kern="1200" dirty="0" err="1" smtClean="0">
                <a:solidFill>
                  <a:schemeClr val="tx1"/>
                </a:solidFill>
                <a:effectLst/>
                <a:latin typeface="+mn-lt"/>
                <a:ea typeface="+mn-ea"/>
                <a:cs typeface="+mn-cs"/>
              </a:rPr>
              <a:t>firebaseRemoteConfigService</a:t>
            </a:r>
            <a:r>
              <a:rPr lang="en-US" sz="1200" b="0" i="0" kern="1200" dirty="0" smtClean="0">
                <a:solidFill>
                  <a:schemeClr val="tx1"/>
                </a:solidFill>
                <a:effectLst/>
                <a:latin typeface="+mn-lt"/>
                <a:ea typeface="+mn-ea"/>
                <a:cs typeface="+mn-cs"/>
              </a:rPr>
              <a:t>.</a:t>
            </a:r>
          </a:p>
          <a:p>
            <a:pPr lvl="1"/>
            <a:r>
              <a:rPr lang="en-US" sz="1200" b="0" i="0" kern="1200" dirty="0" smtClean="0">
                <a:solidFill>
                  <a:schemeClr val="tx1"/>
                </a:solidFill>
                <a:effectLst/>
                <a:latin typeface="+mn-lt"/>
                <a:ea typeface="+mn-ea"/>
                <a:cs typeface="+mn-cs"/>
              </a:rPr>
              <a:t>child: </a:t>
            </a:r>
            <a:r>
              <a:rPr lang="en-US" sz="1200" b="0" i="0" kern="1200" dirty="0" err="1" smtClean="0">
                <a:solidFill>
                  <a:schemeClr val="tx1"/>
                </a:solidFill>
                <a:effectLst/>
                <a:latin typeface="+mn-lt"/>
                <a:ea typeface="+mn-ea"/>
                <a:cs typeface="+mn-cs"/>
              </a:rPr>
              <a:t>const</a:t>
            </a:r>
            <a:r>
              <a:rPr lang="en-US" sz="1200" b="0" i="0" kern="1200" dirty="0" smtClean="0">
                <a:solidFill>
                  <a:schemeClr val="tx1"/>
                </a:solidFill>
                <a:effectLst/>
                <a:latin typeface="+mn-lt"/>
                <a:ea typeface="+mn-ea"/>
                <a:cs typeface="+mn-cs"/>
              </a:rPr>
              <a:t> App(): </a:t>
            </a:r>
            <a:r>
              <a:rPr lang="ru-RU" sz="1200" b="0" i="0" kern="1200" dirty="0" smtClean="0">
                <a:solidFill>
                  <a:schemeClr val="tx1"/>
                </a:solidFill>
                <a:effectLst/>
                <a:latin typeface="+mn-lt"/>
                <a:ea typeface="+mn-ea"/>
                <a:cs typeface="+mn-cs"/>
              </a:rPr>
              <a:t>Запускается основное приложение </a:t>
            </a:r>
            <a:r>
              <a:rPr lang="en-US" sz="1200" b="0" i="0" kern="1200" dirty="0" smtClean="0">
                <a:solidFill>
                  <a:schemeClr val="tx1"/>
                </a:solidFill>
                <a:effectLst/>
                <a:latin typeface="+mn-lt"/>
                <a:ea typeface="+mn-ea"/>
                <a:cs typeface="+mn-cs"/>
              </a:rPr>
              <a:t>App.</a:t>
            </a:r>
          </a:p>
          <a:p>
            <a:r>
              <a:rPr lang="ru-RU" sz="1200" b="0" i="0" kern="1200" dirty="0" smtClean="0">
                <a:solidFill>
                  <a:schemeClr val="tx1"/>
                </a:solidFill>
                <a:effectLst/>
                <a:latin typeface="+mn-lt"/>
                <a:ea typeface="+mn-ea"/>
                <a:cs typeface="+mn-cs"/>
              </a:rPr>
              <a:t>Таким образом, этот код инициализирует </a:t>
            </a:r>
            <a:r>
              <a:rPr lang="en-US" sz="1200" b="0" i="0" kern="1200" dirty="0" smtClean="0">
                <a:solidFill>
                  <a:schemeClr val="tx1"/>
                </a:solidFill>
                <a:effectLst/>
                <a:latin typeface="+mn-lt"/>
                <a:ea typeface="+mn-ea"/>
                <a:cs typeface="+mn-cs"/>
              </a:rPr>
              <a:t>Flutter </a:t>
            </a:r>
            <a:r>
              <a:rPr lang="ru-RU" sz="1200" b="0" i="0" kern="1200" dirty="0" smtClean="0">
                <a:solidFill>
                  <a:schemeClr val="tx1"/>
                </a:solidFill>
                <a:effectLst/>
                <a:latin typeface="+mn-lt"/>
                <a:ea typeface="+mn-ea"/>
                <a:cs typeface="+mn-cs"/>
              </a:rPr>
              <a:t>и </a:t>
            </a:r>
            <a:r>
              <a:rPr lang="en-US" sz="1200" b="0" i="0" kern="1200" dirty="0" smtClean="0">
                <a:solidFill>
                  <a:schemeClr val="tx1"/>
                </a:solidFill>
                <a:effectLst/>
                <a:latin typeface="+mn-lt"/>
                <a:ea typeface="+mn-ea"/>
                <a:cs typeface="+mn-cs"/>
              </a:rPr>
              <a:t>Firebase, </a:t>
            </a:r>
            <a:r>
              <a:rPr lang="ru-RU" sz="1200" b="0" i="0" kern="1200" dirty="0" smtClean="0">
                <a:solidFill>
                  <a:schemeClr val="tx1"/>
                </a:solidFill>
                <a:effectLst/>
                <a:latin typeface="+mn-lt"/>
                <a:ea typeface="+mn-ea"/>
                <a:cs typeface="+mn-cs"/>
              </a:rPr>
              <a:t>настраивает </a:t>
            </a:r>
            <a:r>
              <a:rPr lang="en-US" sz="1200" b="0" i="0" kern="1200" dirty="0" smtClean="0">
                <a:solidFill>
                  <a:schemeClr val="tx1"/>
                </a:solidFill>
                <a:effectLst/>
                <a:latin typeface="+mn-lt"/>
                <a:ea typeface="+mn-ea"/>
                <a:cs typeface="+mn-cs"/>
              </a:rPr>
              <a:t>Firebase Remote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и запускает основное приложение с использованием провайдера для управления состоянием.</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57</a:t>
            </a:fld>
            <a:endParaRPr lang="en-US"/>
          </a:p>
        </p:txBody>
      </p:sp>
    </p:spTree>
    <p:extLst>
      <p:ext uri="{BB962C8B-B14F-4D97-AF65-F5344CB8AC3E}">
        <p14:creationId xmlns:p14="http://schemas.microsoft.com/office/powerpoint/2010/main" val="3966114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нам нужно обновить источник данных о событиях внутри </a:t>
            </a:r>
            <a:r>
              <a:rPr lang="ru-RU" dirty="0" err="1" smtClean="0"/>
              <a:t>EventRepository</a:t>
            </a:r>
            <a:r>
              <a:rPr lang="ru-RU" sz="1200" b="0" i="0" kern="1200" dirty="0" smtClean="0">
                <a:solidFill>
                  <a:schemeClr val="tx1"/>
                </a:solidFill>
                <a:effectLst/>
                <a:latin typeface="+mn-lt"/>
                <a:ea typeface="+mn-ea"/>
                <a:cs typeface="+mn-cs"/>
              </a:rPr>
              <a:t>. Вместо загрузки данных JSON из локальных активов мы используем значение из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err="1" smtClean="0">
                <a:solidFill>
                  <a:schemeClr val="tx1"/>
                </a:solidFill>
                <a:effectLst/>
                <a:latin typeface="+mn-lt"/>
                <a:ea typeface="+mn-ea"/>
                <a:cs typeface="+mn-cs"/>
              </a:rPr>
              <a:t>ref.watch</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firebaseRemoteConfigServiceProvider</a:t>
            </a:r>
            <a:r>
              <a:rPr lang="ru-RU" sz="1200" b="0" i="0" kern="1200" dirty="0" smtClean="0">
                <a:solidFill>
                  <a:schemeClr val="tx1"/>
                </a:solidFill>
                <a:effectLst/>
                <a:latin typeface="+mn-lt"/>
                <a:ea typeface="+mn-ea"/>
                <a:cs typeface="+mn-cs"/>
              </a:rPr>
              <a:t>): Метод </a:t>
            </a:r>
            <a:r>
              <a:rPr lang="ru-RU" sz="1200" b="0" i="0" kern="1200" dirty="0" err="1" smtClean="0">
                <a:solidFill>
                  <a:schemeClr val="tx1"/>
                </a:solidFill>
                <a:effectLst/>
                <a:latin typeface="+mn-lt"/>
                <a:ea typeface="+mn-ea"/>
                <a:cs typeface="+mn-cs"/>
              </a:rPr>
              <a:t>watch</a:t>
            </a:r>
            <a:r>
              <a:rPr lang="ru-RU" sz="1200" b="0" i="0" kern="1200" dirty="0" smtClean="0">
                <a:solidFill>
                  <a:schemeClr val="tx1"/>
                </a:solidFill>
                <a:effectLst/>
                <a:latin typeface="+mn-lt"/>
                <a:ea typeface="+mn-ea"/>
                <a:cs typeface="+mn-cs"/>
              </a:rPr>
              <a:t> используется для наблюдения за провайдером </a:t>
            </a:r>
            <a:r>
              <a:rPr lang="ru-RU" sz="1200" b="0" i="0" kern="1200" dirty="0" err="1" smtClean="0">
                <a:solidFill>
                  <a:schemeClr val="tx1"/>
                </a:solidFill>
                <a:effectLst/>
                <a:latin typeface="+mn-lt"/>
                <a:ea typeface="+mn-ea"/>
                <a:cs typeface="+mn-cs"/>
              </a:rPr>
              <a:t>firebaseRemoteConfigServiceProvider</a:t>
            </a:r>
            <a:r>
              <a:rPr lang="ru-RU" sz="1200" b="0" i="0" kern="1200" dirty="0" smtClean="0">
                <a:solidFill>
                  <a:schemeClr val="tx1"/>
                </a:solidFill>
                <a:effectLst/>
                <a:latin typeface="+mn-lt"/>
                <a:ea typeface="+mn-ea"/>
                <a:cs typeface="+mn-cs"/>
              </a:rPr>
              <a:t>. Это означает, что если состояние провайдера изменится, </a:t>
            </a:r>
            <a:r>
              <a:rPr lang="ru-RU" sz="1200" b="0" i="0" kern="1200" dirty="0" err="1" smtClean="0">
                <a:solidFill>
                  <a:schemeClr val="tx1"/>
                </a:solidFill>
                <a:effectLst/>
                <a:latin typeface="+mn-lt"/>
                <a:ea typeface="+mn-ea"/>
                <a:cs typeface="+mn-cs"/>
              </a:rPr>
              <a:t>EventRepository</a:t>
            </a:r>
            <a:r>
              <a:rPr lang="ru-RU" sz="1200" b="0" i="0" kern="1200" dirty="0" smtClean="0">
                <a:solidFill>
                  <a:schemeClr val="tx1"/>
                </a:solidFill>
                <a:effectLst/>
                <a:latin typeface="+mn-lt"/>
                <a:ea typeface="+mn-ea"/>
                <a:cs typeface="+mn-cs"/>
              </a:rPr>
              <a:t> будет автоматически обновлен с новым экземпляром </a:t>
            </a:r>
            <a:r>
              <a:rPr lang="ru-RU" sz="1200" b="0" i="0" kern="1200" dirty="0" err="1" smtClean="0">
                <a:solidFill>
                  <a:schemeClr val="tx1"/>
                </a:solidFill>
                <a:effectLst/>
                <a:latin typeface="+mn-lt"/>
                <a:ea typeface="+mn-ea"/>
                <a:cs typeface="+mn-cs"/>
              </a:rPr>
              <a:t>firebaseRemoteConfigService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Инициализация </a:t>
            </a:r>
            <a:r>
              <a:rPr lang="ru-RU" sz="1200" b="0" i="0" kern="1200" dirty="0" err="1" smtClean="0">
                <a:solidFill>
                  <a:schemeClr val="tx1"/>
                </a:solidFill>
                <a:effectLst/>
                <a:latin typeface="+mn-lt"/>
                <a:ea typeface="+mn-ea"/>
                <a:cs typeface="+mn-cs"/>
              </a:rPr>
              <a:t>EventRepository</a:t>
            </a:r>
            <a:r>
              <a:rPr lang="ru-RU" sz="1200" b="0" i="0" kern="1200" dirty="0" smtClean="0">
                <a:solidFill>
                  <a:schemeClr val="tx1"/>
                </a:solidFill>
                <a:effectLst/>
                <a:latin typeface="+mn-lt"/>
                <a:ea typeface="+mn-ea"/>
                <a:cs typeface="+mn-cs"/>
              </a:rPr>
              <a:t>: Экземпляр </a:t>
            </a:r>
            <a:r>
              <a:rPr lang="ru-RU" sz="1200" b="0" i="0" kern="1200" dirty="0" err="1" smtClean="0">
                <a:solidFill>
                  <a:schemeClr val="tx1"/>
                </a:solidFill>
                <a:effectLst/>
                <a:latin typeface="+mn-lt"/>
                <a:ea typeface="+mn-ea"/>
                <a:cs typeface="+mn-cs"/>
              </a:rPr>
              <a:t>EventRepository</a:t>
            </a:r>
            <a:r>
              <a:rPr lang="ru-RU" sz="1200" b="0" i="0" kern="1200" dirty="0" smtClean="0">
                <a:solidFill>
                  <a:schemeClr val="tx1"/>
                </a:solidFill>
                <a:effectLst/>
                <a:latin typeface="+mn-lt"/>
                <a:ea typeface="+mn-ea"/>
                <a:cs typeface="+mn-cs"/>
              </a:rPr>
              <a:t> создается с передачей ему экземпляра </a:t>
            </a:r>
            <a:r>
              <a:rPr lang="ru-RU" sz="1200" b="0" i="0" kern="1200" dirty="0" err="1" smtClean="0">
                <a:solidFill>
                  <a:schemeClr val="tx1"/>
                </a:solidFill>
                <a:effectLst/>
                <a:latin typeface="+mn-lt"/>
                <a:ea typeface="+mn-ea"/>
                <a:cs typeface="+mn-cs"/>
              </a:rPr>
              <a:t>firebaseRemoteConfigService</a:t>
            </a:r>
            <a:r>
              <a:rPr lang="ru-RU" sz="1200" b="0" i="0" kern="1200" dirty="0" smtClean="0">
                <a:solidFill>
                  <a:schemeClr val="tx1"/>
                </a:solidFill>
                <a:effectLst/>
                <a:latin typeface="+mn-lt"/>
                <a:ea typeface="+mn-ea"/>
                <a:cs typeface="+mn-cs"/>
              </a:rPr>
              <a:t>, который был получен через провайдер.</a:t>
            </a:r>
          </a:p>
          <a:p>
            <a:r>
              <a:rPr lang="ru-RU" sz="1200" b="1" i="0" kern="1200" dirty="0" smtClean="0">
                <a:solidFill>
                  <a:schemeClr val="tx1"/>
                </a:solidFill>
                <a:effectLst/>
                <a:latin typeface="+mn-lt"/>
                <a:ea typeface="+mn-ea"/>
                <a:cs typeface="+mn-cs"/>
              </a:rPr>
              <a:t>Зачем это нужно:</a:t>
            </a:r>
          </a:p>
          <a:p>
            <a:r>
              <a:rPr lang="ru-RU" sz="1200" b="0" i="0" kern="1200" dirty="0" smtClean="0">
                <a:solidFill>
                  <a:schemeClr val="tx1"/>
                </a:solidFill>
                <a:effectLst/>
                <a:latin typeface="+mn-lt"/>
                <a:ea typeface="+mn-ea"/>
                <a:cs typeface="+mn-cs"/>
              </a:rPr>
              <a:t>Управление зависимостями: Использование провайдеров и метода </a:t>
            </a:r>
            <a:r>
              <a:rPr lang="ru-RU" sz="1200" b="0" i="0" kern="1200" dirty="0" err="1" smtClean="0">
                <a:solidFill>
                  <a:schemeClr val="tx1"/>
                </a:solidFill>
                <a:effectLst/>
                <a:latin typeface="+mn-lt"/>
                <a:ea typeface="+mn-ea"/>
                <a:cs typeface="+mn-cs"/>
              </a:rPr>
              <a:t>watch</a:t>
            </a:r>
            <a:r>
              <a:rPr lang="ru-RU" sz="1200" b="0" i="0" kern="1200" dirty="0" smtClean="0">
                <a:solidFill>
                  <a:schemeClr val="tx1"/>
                </a:solidFill>
                <a:effectLst/>
                <a:latin typeface="+mn-lt"/>
                <a:ea typeface="+mn-ea"/>
                <a:cs typeface="+mn-cs"/>
              </a:rPr>
              <a:t> позволяет эффективно управлять зависимостями и состоянием в приложении. Это особенно полезно в больших приложениях, где важно поддерживать чистую архитектуру и легко тестируемый код.</a:t>
            </a:r>
          </a:p>
          <a:p>
            <a:r>
              <a:rPr lang="ru-RU" sz="1200" b="0" i="0" kern="1200" dirty="0" smtClean="0">
                <a:solidFill>
                  <a:schemeClr val="tx1"/>
                </a:solidFill>
                <a:effectLst/>
                <a:latin typeface="+mn-lt"/>
                <a:ea typeface="+mn-ea"/>
                <a:cs typeface="+mn-cs"/>
              </a:rPr>
              <a:t>Автоматическое обновление: Если состояние </a:t>
            </a:r>
            <a:r>
              <a:rPr lang="ru-RU" sz="1200" b="0" i="0" kern="1200" dirty="0" err="1" smtClean="0">
                <a:solidFill>
                  <a:schemeClr val="tx1"/>
                </a:solidFill>
                <a:effectLst/>
                <a:latin typeface="+mn-lt"/>
                <a:ea typeface="+mn-ea"/>
                <a:cs typeface="+mn-cs"/>
              </a:rPr>
              <a:t>firebaseRemoteConfigService</a:t>
            </a:r>
            <a:r>
              <a:rPr lang="ru-RU" sz="1200" b="0" i="0" kern="1200" dirty="0" smtClean="0">
                <a:solidFill>
                  <a:schemeClr val="tx1"/>
                </a:solidFill>
                <a:effectLst/>
                <a:latin typeface="+mn-lt"/>
                <a:ea typeface="+mn-ea"/>
                <a:cs typeface="+mn-cs"/>
              </a:rPr>
              <a:t> изменится, </a:t>
            </a:r>
            <a:r>
              <a:rPr lang="ru-RU" sz="1200" b="0" i="0" kern="1200" dirty="0" err="1" smtClean="0">
                <a:solidFill>
                  <a:schemeClr val="tx1"/>
                </a:solidFill>
                <a:effectLst/>
                <a:latin typeface="+mn-lt"/>
                <a:ea typeface="+mn-ea"/>
                <a:cs typeface="+mn-cs"/>
              </a:rPr>
              <a:t>EventRepository</a:t>
            </a:r>
            <a:r>
              <a:rPr lang="ru-RU" sz="1200" b="0" i="0" kern="1200" dirty="0" smtClean="0">
                <a:solidFill>
                  <a:schemeClr val="tx1"/>
                </a:solidFill>
                <a:effectLst/>
                <a:latin typeface="+mn-lt"/>
                <a:ea typeface="+mn-ea"/>
                <a:cs typeface="+mn-cs"/>
              </a:rPr>
              <a:t> автоматически получит обновленный экземпляр, что упрощает синхронизацию состояния в приложении.</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58</a:t>
            </a:fld>
            <a:endParaRPr lang="en-US"/>
          </a:p>
        </p:txBody>
      </p:sp>
    </p:spTree>
    <p:extLst>
      <p:ext uri="{BB962C8B-B14F-4D97-AF65-F5344CB8AC3E}">
        <p14:creationId xmlns:p14="http://schemas.microsoft.com/office/powerpoint/2010/main" val="891094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нам нужно обновить источник данных о событиях внутри </a:t>
            </a:r>
            <a:r>
              <a:rPr lang="ru-RU" dirty="0" err="1" smtClean="0"/>
              <a:t>EventRepository</a:t>
            </a:r>
            <a:r>
              <a:rPr lang="ru-RU" sz="1200" b="0" i="0" kern="1200" dirty="0" smtClean="0">
                <a:solidFill>
                  <a:schemeClr val="tx1"/>
                </a:solidFill>
                <a:effectLst/>
                <a:latin typeface="+mn-lt"/>
                <a:ea typeface="+mn-ea"/>
                <a:cs typeface="+mn-cs"/>
              </a:rPr>
              <a:t>. Вместо загрузки данных JSON из локальных активов мы используем значение из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59</a:t>
            </a:fld>
            <a:endParaRPr lang="en-US"/>
          </a:p>
        </p:txBody>
      </p:sp>
    </p:spTree>
    <p:extLst>
      <p:ext uri="{BB962C8B-B14F-4D97-AF65-F5344CB8AC3E}">
        <p14:creationId xmlns:p14="http://schemas.microsoft.com/office/powerpoint/2010/main" val="2006489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если мы обновим информацию о событии в любой момент в будущем, мы можем быть уверены, что пользователи будут видеть перед собой самую свежую информацию. И, конечно, для изменения информации о событиях больше не потребуется выпускать новую версию приложения.</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 следующем разделе мы реализуем функцию обновления приложения.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60</a:t>
            </a:fld>
            <a:endParaRPr lang="en-US"/>
          </a:p>
        </p:txBody>
      </p:sp>
    </p:spTree>
    <p:extLst>
      <p:ext uri="{BB962C8B-B14F-4D97-AF65-F5344CB8AC3E}">
        <p14:creationId xmlns:p14="http://schemas.microsoft.com/office/powerpoint/2010/main" val="3527226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Дело в том, что иногда мы хотим, чтобы обновления мобильных приложений были обязательными, а иногда мы хотим выпустить обновление приложения только для определенной платформы. В нашем случае мы создаем специальное условие для платформы </a:t>
            </a:r>
            <a:r>
              <a:rPr lang="ru-RU" dirty="0" err="1" smtClean="0"/>
              <a:t>Android</a:t>
            </a:r>
            <a:r>
              <a:rPr lang="ru-RU" dirty="0" smtClean="0"/>
              <a:t>.</a:t>
            </a:r>
          </a:p>
          <a:p>
            <a:endParaRPr lang="ru-RU" dirty="0" smtClean="0"/>
          </a:p>
          <a:p>
            <a:endParaRPr lang="ru-RU" dirty="0" smtClean="0"/>
          </a:p>
          <a:p>
            <a:r>
              <a:rPr lang="ru-RU" sz="1200" b="0" i="0" kern="1200" dirty="0" smtClean="0">
                <a:solidFill>
                  <a:schemeClr val="tx1"/>
                </a:solidFill>
                <a:effectLst/>
                <a:latin typeface="+mn-lt"/>
                <a:ea typeface="+mn-ea"/>
                <a:cs typeface="+mn-cs"/>
              </a:rPr>
              <a:t>Затем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мы создаем свойство с именем </a:t>
            </a:r>
            <a:r>
              <a:rPr lang="ru-RU" dirty="0" err="1" smtClean="0"/>
              <a:t>app_version</a:t>
            </a:r>
            <a:r>
              <a:rPr lang="ru-RU" sz="1200" b="0" i="0" kern="1200" dirty="0" smtClean="0">
                <a:solidFill>
                  <a:schemeClr val="tx1"/>
                </a:solidFill>
                <a:effectLst/>
                <a:latin typeface="+mn-lt"/>
                <a:ea typeface="+mn-ea"/>
                <a:cs typeface="+mn-cs"/>
              </a:rPr>
              <a:t> типа JSON, которое содержит версию приложения, номер сборки и </a:t>
            </a:r>
            <a:r>
              <a:rPr lang="ru-RU" sz="1200" b="0" i="0" kern="1200" dirty="0" err="1" smtClean="0">
                <a:solidFill>
                  <a:schemeClr val="tx1"/>
                </a:solidFill>
                <a:effectLst/>
                <a:latin typeface="+mn-lt"/>
                <a:ea typeface="+mn-ea"/>
                <a:cs typeface="+mn-cs"/>
              </a:rPr>
              <a:t>bool</a:t>
            </a:r>
            <a:r>
              <a:rPr lang="ru-RU" sz="1200" b="0" i="0" kern="1200" dirty="0" smtClean="0">
                <a:solidFill>
                  <a:schemeClr val="tx1"/>
                </a:solidFill>
                <a:effectLst/>
                <a:latin typeface="+mn-lt"/>
                <a:ea typeface="+mn-ea"/>
                <a:cs typeface="+mn-cs"/>
              </a:rPr>
              <a:t>-флаг, является ли обновление обязательным. Чтобы разграничить значение для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мы используем ранее созданное условие. Сохраните, опубликуйте изменения, и все готово.</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62</a:t>
            </a:fld>
            <a:endParaRPr lang="en-US"/>
          </a:p>
        </p:txBody>
      </p:sp>
    </p:spTree>
    <p:extLst>
      <p:ext uri="{BB962C8B-B14F-4D97-AF65-F5344CB8AC3E}">
        <p14:creationId xmlns:p14="http://schemas.microsoft.com/office/powerpoint/2010/main" val="1554943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 снова мы добавляем метод в </a:t>
            </a:r>
            <a:r>
              <a:rPr lang="ru-RU" dirty="0" err="1" smtClean="0"/>
              <a:t>FirebaseRemoteConfigService</a:t>
            </a:r>
            <a:r>
              <a:rPr lang="ru-RU" sz="1200" b="0" i="0" kern="1200" dirty="0" smtClean="0">
                <a:solidFill>
                  <a:schemeClr val="tx1"/>
                </a:solidFill>
                <a:effectLst/>
                <a:latin typeface="+mn-lt"/>
                <a:ea typeface="+mn-ea"/>
                <a:cs typeface="+mn-cs"/>
              </a:rPr>
              <a:t> для получения JSON-свойства </a:t>
            </a:r>
            <a:r>
              <a:rPr lang="ru-RU" dirty="0" err="1" smtClean="0"/>
              <a:t>app_version</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63</a:t>
            </a:fld>
            <a:endParaRPr lang="en-US"/>
          </a:p>
        </p:txBody>
      </p:sp>
    </p:spTree>
    <p:extLst>
      <p:ext uri="{BB962C8B-B14F-4D97-AF65-F5344CB8AC3E}">
        <p14:creationId xmlns:p14="http://schemas.microsoft.com/office/powerpoint/2010/main" val="347346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Затем мы используем метод </a:t>
            </a:r>
            <a:r>
              <a:rPr lang="en-US" dirty="0" err="1" smtClean="0"/>
              <a:t>getAppVersionJson</a:t>
            </a:r>
            <a:r>
              <a:rPr lang="en-US" dirty="0" smtClean="0"/>
              <a:t>()</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внутри </a:t>
            </a:r>
            <a:r>
              <a:rPr lang="en-US" dirty="0" err="1" smtClean="0"/>
              <a:t>AppUpdateService</a:t>
            </a:r>
            <a:r>
              <a:rPr lang="en-US"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64</a:t>
            </a:fld>
            <a:endParaRPr lang="en-US"/>
          </a:p>
        </p:txBody>
      </p:sp>
    </p:spTree>
    <p:extLst>
      <p:ext uri="{BB962C8B-B14F-4D97-AF65-F5344CB8AC3E}">
        <p14:creationId xmlns:p14="http://schemas.microsoft.com/office/powerpoint/2010/main" val="1166206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Этот код определяет сервис для проверки обновлений приложения с использованием </a:t>
            </a:r>
            <a:r>
              <a:rPr lang="ru-RU" sz="1200" b="0" i="0" kern="1200" dirty="0" err="1" smtClean="0">
                <a:solidFill>
                  <a:schemeClr val="tx1"/>
                </a:solidFill>
                <a:effectLst/>
                <a:latin typeface="+mn-lt"/>
                <a:ea typeface="+mn-ea"/>
                <a:cs typeface="+mn-cs"/>
              </a:rPr>
              <a:t>Riverpod</a:t>
            </a:r>
            <a:r>
              <a:rPr lang="ru-RU" sz="1200" b="0" i="0" kern="1200" dirty="0" smtClean="0">
                <a:solidFill>
                  <a:schemeClr val="tx1"/>
                </a:solidFill>
                <a:effectLst/>
                <a:latin typeface="+mn-lt"/>
                <a:ea typeface="+mn-ea"/>
                <a:cs typeface="+mn-cs"/>
              </a:rPr>
              <a:t> для управления состоянием и зависимостями. Давайте разберем его по частям:</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Создание экземпляра </a:t>
            </a:r>
            <a:r>
              <a:rPr lang="ru-RU" sz="1200" b="0" i="0" kern="1200" dirty="0" err="1" smtClean="0">
                <a:solidFill>
                  <a:schemeClr val="tx1"/>
                </a:solidFill>
                <a:effectLst/>
                <a:latin typeface="+mn-lt"/>
                <a:ea typeface="+mn-ea"/>
                <a:cs typeface="+mn-cs"/>
              </a:rPr>
              <a:t>AppUpdateService</a:t>
            </a:r>
            <a:r>
              <a:rPr lang="ru-RU"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Провайдер </a:t>
            </a:r>
            <a:r>
              <a:rPr lang="ru-RU" sz="1200" b="0" i="0" kern="1200" dirty="0" err="1" smtClean="0">
                <a:solidFill>
                  <a:schemeClr val="tx1"/>
                </a:solidFill>
                <a:effectLst/>
                <a:latin typeface="+mn-lt"/>
                <a:ea typeface="+mn-ea"/>
                <a:cs typeface="+mn-cs"/>
              </a:rPr>
              <a:t>appUpdateService</a:t>
            </a:r>
            <a:r>
              <a:rPr lang="ru-RU" sz="1200" b="0" i="0" kern="1200" dirty="0" smtClean="0">
                <a:solidFill>
                  <a:schemeClr val="tx1"/>
                </a:solidFill>
                <a:effectLst/>
                <a:latin typeface="+mn-lt"/>
                <a:ea typeface="+mn-ea"/>
                <a:cs typeface="+mn-cs"/>
              </a:rPr>
              <a:t> создает экземпляр </a:t>
            </a:r>
            <a:r>
              <a:rPr lang="ru-RU" sz="1200" b="0" i="0" kern="1200" dirty="0" err="1" smtClean="0">
                <a:solidFill>
                  <a:schemeClr val="tx1"/>
                </a:solidFill>
                <a:effectLst/>
                <a:latin typeface="+mn-lt"/>
                <a:ea typeface="+mn-ea"/>
                <a:cs typeface="+mn-cs"/>
              </a:rPr>
              <a:t>AppUpdateService</a:t>
            </a:r>
            <a:r>
              <a:rPr lang="ru-RU" sz="1200" b="0" i="0" kern="1200" dirty="0" smtClean="0">
                <a:solidFill>
                  <a:schemeClr val="tx1"/>
                </a:solidFill>
                <a:effectLst/>
                <a:latin typeface="+mn-lt"/>
                <a:ea typeface="+mn-ea"/>
                <a:cs typeface="+mn-cs"/>
              </a:rPr>
              <a:t>, передавая ему экземпляр </a:t>
            </a:r>
            <a:r>
              <a:rPr lang="ru-RU" sz="1200" b="0" i="0" kern="1200" dirty="0" err="1" smtClean="0">
                <a:solidFill>
                  <a:schemeClr val="tx1"/>
                </a:solidFill>
                <a:effectLst/>
                <a:latin typeface="+mn-lt"/>
                <a:ea typeface="+mn-ea"/>
                <a:cs typeface="+mn-cs"/>
              </a:rPr>
              <a:t>firebaseRemoteConfigService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Проверка обновлений:</a:t>
            </a:r>
          </a:p>
          <a:p>
            <a:pPr lvl="1"/>
            <a:r>
              <a:rPr lang="ru-RU" sz="1200" b="0" i="0" kern="1200" dirty="0" smtClean="0">
                <a:solidFill>
                  <a:schemeClr val="tx1"/>
                </a:solidFill>
                <a:effectLst/>
                <a:latin typeface="+mn-lt"/>
                <a:ea typeface="+mn-ea"/>
                <a:cs typeface="+mn-cs"/>
              </a:rPr>
              <a:t>Провайдер </a:t>
            </a:r>
            <a:r>
              <a:rPr lang="ru-RU" sz="1200" b="0" i="0" kern="1200" dirty="0" err="1" smtClean="0">
                <a:solidFill>
                  <a:schemeClr val="tx1"/>
                </a:solidFill>
                <a:effectLst/>
                <a:latin typeface="+mn-lt"/>
                <a:ea typeface="+mn-ea"/>
                <a:cs typeface="+mn-cs"/>
              </a:rPr>
              <a:t>updateStatus</a:t>
            </a:r>
            <a:r>
              <a:rPr lang="ru-RU" sz="1200" b="0" i="0" kern="1200" dirty="0" smtClean="0">
                <a:solidFill>
                  <a:schemeClr val="tx1"/>
                </a:solidFill>
                <a:effectLst/>
                <a:latin typeface="+mn-lt"/>
                <a:ea typeface="+mn-ea"/>
                <a:cs typeface="+mn-cs"/>
              </a:rPr>
              <a:t> вызывает метод </a:t>
            </a:r>
            <a:r>
              <a:rPr lang="ru-RU" sz="1200" b="0" i="0" kern="1200" dirty="0" err="1" smtClean="0">
                <a:solidFill>
                  <a:schemeClr val="tx1"/>
                </a:solidFill>
                <a:effectLst/>
                <a:latin typeface="+mn-lt"/>
                <a:ea typeface="+mn-ea"/>
                <a:cs typeface="+mn-cs"/>
              </a:rPr>
              <a:t>checkForUpdate</a:t>
            </a:r>
            <a:r>
              <a:rPr lang="ru-RU" sz="1200" b="0" i="0" kern="1200" dirty="0" smtClean="0">
                <a:solidFill>
                  <a:schemeClr val="tx1"/>
                </a:solidFill>
                <a:effectLst/>
                <a:latin typeface="+mn-lt"/>
                <a:ea typeface="+mn-ea"/>
                <a:cs typeface="+mn-cs"/>
              </a:rPr>
              <a:t> у экземпляра </a:t>
            </a:r>
            <a:r>
              <a:rPr lang="ru-RU" sz="1200" b="0" i="0" kern="1200" dirty="0" err="1" smtClean="0">
                <a:solidFill>
                  <a:schemeClr val="tx1"/>
                </a:solidFill>
                <a:effectLst/>
                <a:latin typeface="+mn-lt"/>
                <a:ea typeface="+mn-ea"/>
                <a:cs typeface="+mn-cs"/>
              </a:rPr>
              <a:t>AppUpdateService</a:t>
            </a:r>
            <a:r>
              <a:rPr lang="ru-RU" sz="1200" b="0" i="0" kern="1200" dirty="0" smtClean="0">
                <a:solidFill>
                  <a:schemeClr val="tx1"/>
                </a:solidFill>
                <a:effectLst/>
                <a:latin typeface="+mn-lt"/>
                <a:ea typeface="+mn-ea"/>
                <a:cs typeface="+mn-cs"/>
              </a:rPr>
              <a:t>, чтобы проверить наличие обновлений для приложения.</a:t>
            </a:r>
          </a:p>
          <a:p>
            <a:r>
              <a:rPr lang="ru-RU" sz="1200" b="1" i="0" kern="1200" dirty="0" smtClean="0">
                <a:solidFill>
                  <a:schemeClr val="tx1"/>
                </a:solidFill>
                <a:effectLst/>
                <a:latin typeface="+mn-lt"/>
                <a:ea typeface="+mn-ea"/>
                <a:cs typeface="+mn-cs"/>
              </a:rPr>
              <a:t>Зачем это нужно:</a:t>
            </a:r>
          </a:p>
          <a:p>
            <a:r>
              <a:rPr lang="ru-RU" sz="1200" b="0" i="0" kern="1200" dirty="0" smtClean="0">
                <a:solidFill>
                  <a:schemeClr val="tx1"/>
                </a:solidFill>
                <a:effectLst/>
                <a:latin typeface="+mn-lt"/>
                <a:ea typeface="+mn-ea"/>
                <a:cs typeface="+mn-cs"/>
              </a:rPr>
              <a:t>Управление зависимостями: Использование </a:t>
            </a:r>
            <a:r>
              <a:rPr lang="ru-RU" sz="1200" b="0" i="0" kern="1200" dirty="0" err="1" smtClean="0">
                <a:solidFill>
                  <a:schemeClr val="tx1"/>
                </a:solidFill>
                <a:effectLst/>
                <a:latin typeface="+mn-lt"/>
                <a:ea typeface="+mn-ea"/>
                <a:cs typeface="+mn-cs"/>
              </a:rPr>
              <a:t>Riverpod</a:t>
            </a:r>
            <a:r>
              <a:rPr lang="ru-RU" sz="1200" b="0" i="0" kern="1200" dirty="0" smtClean="0">
                <a:solidFill>
                  <a:schemeClr val="tx1"/>
                </a:solidFill>
                <a:effectLst/>
                <a:latin typeface="+mn-lt"/>
                <a:ea typeface="+mn-ea"/>
                <a:cs typeface="+mn-cs"/>
              </a:rPr>
              <a:t> позволяет эффективно управлять зависимостями и состоянием в приложении.</a:t>
            </a:r>
          </a:p>
          <a:p>
            <a:r>
              <a:rPr lang="ru-RU" sz="1200" b="0" i="0" kern="1200" dirty="0" smtClean="0">
                <a:solidFill>
                  <a:schemeClr val="tx1"/>
                </a:solidFill>
                <a:effectLst/>
                <a:latin typeface="+mn-lt"/>
                <a:ea typeface="+mn-ea"/>
                <a:cs typeface="+mn-cs"/>
              </a:rPr>
              <a:t>Автоматическое обновление: Если состояние </a:t>
            </a:r>
            <a:r>
              <a:rPr lang="ru-RU" sz="1200" b="0" i="0" kern="1200" dirty="0" err="1" smtClean="0">
                <a:solidFill>
                  <a:schemeClr val="tx1"/>
                </a:solidFill>
                <a:effectLst/>
                <a:latin typeface="+mn-lt"/>
                <a:ea typeface="+mn-ea"/>
                <a:cs typeface="+mn-cs"/>
              </a:rPr>
              <a:t>firebaseRemoteConfigService</a:t>
            </a:r>
            <a:r>
              <a:rPr lang="ru-RU" sz="1200" b="0" i="0" kern="1200" dirty="0" smtClean="0">
                <a:solidFill>
                  <a:schemeClr val="tx1"/>
                </a:solidFill>
                <a:effectLst/>
                <a:latin typeface="+mn-lt"/>
                <a:ea typeface="+mn-ea"/>
                <a:cs typeface="+mn-cs"/>
              </a:rPr>
              <a:t> изменится, </a:t>
            </a:r>
            <a:r>
              <a:rPr lang="ru-RU" sz="1200" b="0" i="0" kern="1200" dirty="0" err="1" smtClean="0">
                <a:solidFill>
                  <a:schemeClr val="tx1"/>
                </a:solidFill>
                <a:effectLst/>
                <a:latin typeface="+mn-lt"/>
                <a:ea typeface="+mn-ea"/>
                <a:cs typeface="+mn-cs"/>
              </a:rPr>
              <a:t>AppUpdateService</a:t>
            </a:r>
            <a:r>
              <a:rPr lang="ru-RU" sz="1200" b="0" i="0" kern="1200" dirty="0" smtClean="0">
                <a:solidFill>
                  <a:schemeClr val="tx1"/>
                </a:solidFill>
                <a:effectLst/>
                <a:latin typeface="+mn-lt"/>
                <a:ea typeface="+mn-ea"/>
                <a:cs typeface="+mn-cs"/>
              </a:rPr>
              <a:t> автоматически получит обновленный экземпляр, что упрощает синхронизацию состояния в приложении.</a:t>
            </a:r>
          </a:p>
          <a:p>
            <a:r>
              <a:rPr lang="ru-RU" sz="1200" b="0" i="0" kern="1200" dirty="0" smtClean="0">
                <a:solidFill>
                  <a:schemeClr val="tx1"/>
                </a:solidFill>
                <a:effectLst/>
                <a:latin typeface="+mn-lt"/>
                <a:ea typeface="+mn-ea"/>
                <a:cs typeface="+mn-cs"/>
              </a:rPr>
              <a:t>Проверка обновлений: Провайдер </a:t>
            </a:r>
            <a:r>
              <a:rPr lang="ru-RU" sz="1200" b="0" i="0" kern="1200" dirty="0" err="1" smtClean="0">
                <a:solidFill>
                  <a:schemeClr val="tx1"/>
                </a:solidFill>
                <a:effectLst/>
                <a:latin typeface="+mn-lt"/>
                <a:ea typeface="+mn-ea"/>
                <a:cs typeface="+mn-cs"/>
              </a:rPr>
              <a:t>updateStatus</a:t>
            </a:r>
            <a:r>
              <a:rPr lang="ru-RU" sz="1200" b="0" i="0" kern="1200" dirty="0" smtClean="0">
                <a:solidFill>
                  <a:schemeClr val="tx1"/>
                </a:solidFill>
                <a:effectLst/>
                <a:latin typeface="+mn-lt"/>
                <a:ea typeface="+mn-ea"/>
                <a:cs typeface="+mn-cs"/>
              </a:rPr>
              <a:t> позволяет легко проверять наличие обновлений для приложения, используя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en-US" dirty="0" err="1" smtClean="0"/>
              <a:t>riverpod</a:t>
            </a:r>
            <a:r>
              <a:rPr lang="ru-RU" sz="1200" b="0" i="0" kern="1200" dirty="0" smtClean="0">
                <a:solidFill>
                  <a:schemeClr val="tx1"/>
                </a:solidFill>
                <a:effectLst/>
                <a:latin typeface="+mn-lt"/>
                <a:ea typeface="+mn-ea"/>
                <a:cs typeface="+mn-cs"/>
              </a:rPr>
              <a:t>Платформа реактивного кэширования и привязки данных. https://riverpod.dev </a:t>
            </a:r>
            <a:r>
              <a:rPr lang="ru-RU" sz="1200" b="0" i="0" kern="1200" dirty="0" err="1" smtClean="0">
                <a:solidFill>
                  <a:schemeClr val="tx1"/>
                </a:solidFill>
                <a:effectLst/>
                <a:latin typeface="+mn-lt"/>
                <a:ea typeface="+mn-ea"/>
                <a:cs typeface="+mn-cs"/>
              </a:rPr>
              <a:t>Riverpod</a:t>
            </a:r>
            <a:r>
              <a:rPr lang="ru-RU" sz="1200" b="0" i="0" kern="1200" dirty="0" smtClean="0">
                <a:solidFill>
                  <a:schemeClr val="tx1"/>
                </a:solidFill>
                <a:effectLst/>
                <a:latin typeface="+mn-lt"/>
                <a:ea typeface="+mn-ea"/>
                <a:cs typeface="+mn-cs"/>
              </a:rPr>
              <a:t> упрощает работу с асинхронным кодом за счет:</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обработки ошибок/состояний загрузки по умолчанию. Нет необходимости вручную отлавливать ошибки</a:t>
            </a:r>
            <a:r>
              <a:rPr lang="ru-RU" dirty="0" smtClean="0"/>
              <a:t/>
            </a:r>
            <a:br>
              <a:rPr lang="ru-RU" dirty="0" smtClean="0"/>
            </a:br>
            <a:r>
              <a:rPr lang="ru-RU" sz="1200" b="0" i="0" kern="1200" dirty="0" smtClean="0">
                <a:solidFill>
                  <a:schemeClr val="tx1"/>
                </a:solidFill>
                <a:effectLst/>
                <a:latin typeface="+mn-lt"/>
                <a:ea typeface="+mn-ea"/>
                <a:cs typeface="+mn-cs"/>
              </a:rPr>
              <a:t>, которые изначально поддерживают расширенные сценарии, такие как </a:t>
            </a:r>
            <a:r>
              <a:rPr lang="ru-RU" sz="1200" b="0" i="0" kern="1200" dirty="0" err="1" smtClean="0">
                <a:solidFill>
                  <a:schemeClr val="tx1"/>
                </a:solidFill>
                <a:effectLst/>
                <a:latin typeface="+mn-lt"/>
                <a:ea typeface="+mn-ea"/>
                <a:cs typeface="+mn-cs"/>
              </a:rPr>
              <a:t>pull-to-refresh</a:t>
            </a:r>
            <a:r>
              <a:rPr lang="ru-RU" dirty="0" smtClean="0"/>
              <a:t/>
            </a:r>
            <a:br>
              <a:rPr lang="ru-RU" dirty="0" smtClean="0"/>
            </a:br>
            <a:r>
              <a:rPr lang="ru-RU" sz="1200" b="0" i="0" kern="1200" dirty="0" smtClean="0">
                <a:solidFill>
                  <a:schemeClr val="tx1"/>
                </a:solidFill>
                <a:effectLst/>
                <a:latin typeface="+mn-lt"/>
                <a:ea typeface="+mn-ea"/>
                <a:cs typeface="+mn-cs"/>
              </a:rPr>
              <a:t>, отделяющий логику от пользовательского интерфейса</a:t>
            </a:r>
            <a:r>
              <a:rPr lang="ru-RU" dirty="0" smtClean="0"/>
              <a:t/>
            </a:r>
            <a:br>
              <a:rPr lang="ru-RU" dirty="0" smtClean="0"/>
            </a:br>
            <a:r>
              <a:rPr lang="ru-RU" sz="1200" b="0" i="0" kern="1200" dirty="0" smtClean="0">
                <a:solidFill>
                  <a:schemeClr val="tx1"/>
                </a:solidFill>
                <a:effectLst/>
                <a:latin typeface="+mn-lt"/>
                <a:ea typeface="+mn-ea"/>
                <a:cs typeface="+mn-cs"/>
              </a:rPr>
              <a:t>, что обеспечивает возможность тестирования, масштабирования и повторного использования вашего кода.</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65</a:t>
            </a:fld>
            <a:endParaRPr lang="en-US"/>
          </a:p>
        </p:txBody>
      </p:sp>
    </p:spTree>
    <p:extLst>
      <p:ext uri="{BB962C8B-B14F-4D97-AF65-F5344CB8AC3E}">
        <p14:creationId xmlns:p14="http://schemas.microsoft.com/office/powerpoint/2010/main" val="2943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Создав и использовав отдельное условие для платформы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теперь мы можем обрабатывать поведение обновления приложения для каждой соответствующей платформы.</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Получение данных из </a:t>
            </a:r>
            <a:r>
              <a:rPr lang="en-US" sz="1200" b="0" i="0" kern="1200" dirty="0" smtClean="0">
                <a:solidFill>
                  <a:schemeClr val="tx1"/>
                </a:solidFill>
                <a:effectLst/>
                <a:latin typeface="+mn-lt"/>
                <a:ea typeface="+mn-ea"/>
                <a:cs typeface="+mn-cs"/>
              </a:rPr>
              <a:t>Firebase Remote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a:t>
            </a:r>
          </a:p>
          <a:p>
            <a:pPr rtl="0" latinLnBrk="0"/>
            <a:r>
              <a:rPr lang="en-US" sz="1200" b="0" i="0" kern="1200" dirty="0" smtClean="0">
                <a:solidFill>
                  <a:schemeClr val="tx1"/>
                </a:solidFill>
                <a:effectLst/>
                <a:latin typeface="+mn-lt"/>
                <a:ea typeface="+mn-ea"/>
                <a:cs typeface="+mn-cs"/>
              </a:rPr>
              <a:t>final </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firebaseRemoteConfigService.getAppVersionJson</a:t>
            </a:r>
            <a:r>
              <a:rPr lang="en-US" sz="1200" b="0" i="0" kern="1200" dirty="0" smtClean="0">
                <a:solidFill>
                  <a:schemeClr val="tx1"/>
                </a:solidFill>
                <a:effectLst/>
                <a:latin typeface="+mn-lt"/>
                <a:ea typeface="+mn-ea"/>
                <a:cs typeface="+mn-cs"/>
              </a:rPr>
              <a:t>(); // add</a:t>
            </a:r>
          </a:p>
          <a:p>
            <a:pPr lvl="1"/>
            <a:r>
              <a:rPr lang="ru-RU" sz="1200" b="0" i="0" kern="1200" dirty="0" smtClean="0">
                <a:solidFill>
                  <a:schemeClr val="tx1"/>
                </a:solidFill>
                <a:effectLst/>
                <a:latin typeface="+mn-lt"/>
                <a:ea typeface="+mn-ea"/>
                <a:cs typeface="+mn-cs"/>
              </a:rPr>
              <a:t>Метод </a:t>
            </a:r>
            <a:r>
              <a:rPr lang="en-US" sz="1200" b="0" i="0" kern="1200" dirty="0" err="1" smtClean="0">
                <a:solidFill>
                  <a:schemeClr val="tx1"/>
                </a:solidFill>
                <a:effectLst/>
                <a:latin typeface="+mn-lt"/>
                <a:ea typeface="+mn-ea"/>
                <a:cs typeface="+mn-cs"/>
              </a:rPr>
              <a:t>getAppVersionJson</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сервиса </a:t>
            </a:r>
            <a:r>
              <a:rPr lang="en-US" sz="1200" b="0" i="0" kern="1200" dirty="0" err="1" smtClean="0">
                <a:solidFill>
                  <a:schemeClr val="tx1"/>
                </a:solidFill>
                <a:effectLst/>
                <a:latin typeface="+mn-lt"/>
                <a:ea typeface="+mn-ea"/>
                <a:cs typeface="+mn-cs"/>
              </a:rPr>
              <a:t>firebaseRemoteConfigService</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возвращает </a:t>
            </a:r>
            <a:r>
              <a:rPr lang="en-US" sz="1200" b="0" i="0" kern="1200" dirty="0" smtClean="0">
                <a:solidFill>
                  <a:schemeClr val="tx1"/>
                </a:solidFill>
                <a:effectLst/>
                <a:latin typeface="+mn-lt"/>
                <a:ea typeface="+mn-ea"/>
                <a:cs typeface="+mn-cs"/>
              </a:rPr>
              <a:t>JSON-</a:t>
            </a:r>
            <a:r>
              <a:rPr lang="ru-RU" sz="1200" b="0" i="0" kern="1200" dirty="0" smtClean="0">
                <a:solidFill>
                  <a:schemeClr val="tx1"/>
                </a:solidFill>
                <a:effectLst/>
                <a:latin typeface="+mn-lt"/>
                <a:ea typeface="+mn-ea"/>
                <a:cs typeface="+mn-cs"/>
              </a:rPr>
              <a:t>строку, содержащую информацию о предпочтительной версии приложения.</a:t>
            </a:r>
          </a:p>
          <a:p>
            <a:r>
              <a:rPr lang="ru-RU" sz="1200" b="0" i="0" kern="1200" dirty="0" err="1" smtClean="0">
                <a:solidFill>
                  <a:schemeClr val="tx1"/>
                </a:solidFill>
                <a:effectLst/>
                <a:latin typeface="+mn-lt"/>
                <a:ea typeface="+mn-ea"/>
                <a:cs typeface="+mn-cs"/>
              </a:rPr>
              <a:t>Парсинг</a:t>
            </a:r>
            <a:r>
              <a:rPr lang="ru-RU"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JSON:</a:t>
            </a:r>
          </a:p>
          <a:p>
            <a:pPr rtl="0" latinLnBrk="0"/>
            <a:r>
              <a:rPr lang="en-US" sz="1200" b="0" i="0" kern="1200" dirty="0" smtClean="0">
                <a:solidFill>
                  <a:schemeClr val="tx1"/>
                </a:solidFill>
                <a:effectLst/>
                <a:latin typeface="+mn-lt"/>
                <a:ea typeface="+mn-ea"/>
                <a:cs typeface="+mn-cs"/>
              </a:rPr>
              <a:t>final </a:t>
            </a:r>
            <a:r>
              <a:rPr lang="en-US" sz="1200" b="0" i="0" kern="1200" dirty="0" err="1" smtClean="0">
                <a:solidFill>
                  <a:schemeClr val="tx1"/>
                </a:solidFill>
                <a:effectLst/>
                <a:latin typeface="+mn-lt"/>
                <a:ea typeface="+mn-ea"/>
                <a:cs typeface="+mn-cs"/>
              </a:rPr>
              <a:t>appVersion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AppVersion.fromJson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jsonDecode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json</a:t>
            </a:r>
            <a:r>
              <a:rPr lang="en-US" sz="1200" b="0" i="0" kern="1200" dirty="0" smtClean="0">
                <a:solidFill>
                  <a:schemeClr val="tx1"/>
                </a:solidFill>
                <a:effectLst/>
                <a:latin typeface="+mn-lt"/>
                <a:ea typeface="+mn-ea"/>
                <a:cs typeface="+mn-cs"/>
              </a:rPr>
              <a:t>) as Map&lt;String, dynamic&gt;, );</a:t>
            </a:r>
          </a:p>
          <a:p>
            <a:pPr lvl="1"/>
            <a:r>
              <a:rPr lang="en-US" sz="1200" b="0" i="0" kern="1200" dirty="0" smtClean="0">
                <a:solidFill>
                  <a:schemeClr val="tx1"/>
                </a:solidFill>
                <a:effectLst/>
                <a:latin typeface="+mn-lt"/>
                <a:ea typeface="+mn-ea"/>
                <a:cs typeface="+mn-cs"/>
              </a:rPr>
              <a:t>JSON-</a:t>
            </a:r>
            <a:r>
              <a:rPr lang="ru-RU" sz="1200" b="0" i="0" kern="1200" dirty="0" smtClean="0">
                <a:solidFill>
                  <a:schemeClr val="tx1"/>
                </a:solidFill>
                <a:effectLst/>
                <a:latin typeface="+mn-lt"/>
                <a:ea typeface="+mn-ea"/>
                <a:cs typeface="+mn-cs"/>
              </a:rPr>
              <a:t>строка декодируется в карту </a:t>
            </a:r>
            <a:r>
              <a:rPr lang="en-US" sz="1200" b="0" i="0" kern="1200" dirty="0" smtClean="0">
                <a:solidFill>
                  <a:schemeClr val="tx1"/>
                </a:solidFill>
                <a:effectLst/>
                <a:latin typeface="+mn-lt"/>
                <a:ea typeface="+mn-ea"/>
                <a:cs typeface="+mn-cs"/>
              </a:rPr>
              <a:t>Map&lt;String, dynamic&gt;.</a:t>
            </a:r>
          </a:p>
          <a:p>
            <a:pPr lvl="1"/>
            <a:r>
              <a:rPr lang="ru-RU" sz="1200" b="0" i="0" kern="1200" dirty="0" smtClean="0">
                <a:solidFill>
                  <a:schemeClr val="tx1"/>
                </a:solidFill>
                <a:effectLst/>
                <a:latin typeface="+mn-lt"/>
                <a:ea typeface="+mn-ea"/>
                <a:cs typeface="+mn-cs"/>
              </a:rPr>
              <a:t>Из карты создается экземпляр класса </a:t>
            </a:r>
            <a:r>
              <a:rPr lang="en-US" sz="1200" b="0" i="0" kern="1200" dirty="0" err="1" smtClean="0">
                <a:solidFill>
                  <a:schemeClr val="tx1"/>
                </a:solidFill>
                <a:effectLst/>
                <a:latin typeface="+mn-lt"/>
                <a:ea typeface="+mn-ea"/>
                <a:cs typeface="+mn-cs"/>
              </a:rPr>
              <a:t>AppVersion</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с помощью фабричного метода </a:t>
            </a:r>
            <a:r>
              <a:rPr lang="en-US" sz="1200" b="0" i="0" kern="1200" dirty="0" err="1" smtClean="0">
                <a:solidFill>
                  <a:schemeClr val="tx1"/>
                </a:solidFill>
                <a:effectLst/>
                <a:latin typeface="+mn-lt"/>
                <a:ea typeface="+mn-ea"/>
                <a:cs typeface="+mn-cs"/>
              </a:rPr>
              <a:t>fromJson</a:t>
            </a:r>
            <a:r>
              <a:rPr lang="en-US"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Получение текущей версии приложения:</a:t>
            </a:r>
          </a:p>
          <a:p>
            <a:pPr rtl="0" latinLnBrk="0"/>
            <a:r>
              <a:rPr lang="en-US" sz="1200" b="0" i="0" kern="1200" dirty="0" smtClean="0">
                <a:solidFill>
                  <a:schemeClr val="tx1"/>
                </a:solidFill>
                <a:effectLst/>
                <a:latin typeface="+mn-lt"/>
                <a:ea typeface="+mn-ea"/>
                <a:cs typeface="+mn-cs"/>
              </a:rPr>
              <a:t>final </a:t>
            </a:r>
            <a:r>
              <a:rPr lang="en-US" sz="1200" b="0" i="0" kern="1200" dirty="0" err="1" smtClean="0">
                <a:solidFill>
                  <a:schemeClr val="tx1"/>
                </a:solidFill>
                <a:effectLst/>
                <a:latin typeface="+mn-lt"/>
                <a:ea typeface="+mn-ea"/>
                <a:cs typeface="+mn-cs"/>
              </a:rPr>
              <a:t>packageInfo</a:t>
            </a:r>
            <a:r>
              <a:rPr lang="en-US" sz="1200" b="0" i="0" kern="1200" dirty="0" smtClean="0">
                <a:solidFill>
                  <a:schemeClr val="tx1"/>
                </a:solidFill>
                <a:effectLst/>
                <a:latin typeface="+mn-lt"/>
                <a:ea typeface="+mn-ea"/>
                <a:cs typeface="+mn-cs"/>
              </a:rPr>
              <a:t> = await </a:t>
            </a:r>
            <a:r>
              <a:rPr lang="en-US" sz="1200" b="0" i="0" kern="1200" dirty="0" err="1" smtClean="0">
                <a:solidFill>
                  <a:schemeClr val="tx1"/>
                </a:solidFill>
                <a:effectLst/>
                <a:latin typeface="+mn-lt"/>
                <a:ea typeface="+mn-ea"/>
                <a:cs typeface="+mn-cs"/>
              </a:rPr>
              <a:t>PackageInfo.fromPlatform</a:t>
            </a:r>
            <a:r>
              <a:rPr lang="en-US" sz="1200" b="0" i="0" kern="1200" dirty="0" smtClean="0">
                <a:solidFill>
                  <a:schemeClr val="tx1"/>
                </a:solidFill>
                <a:effectLst/>
                <a:latin typeface="+mn-lt"/>
                <a:ea typeface="+mn-ea"/>
                <a:cs typeface="+mn-cs"/>
              </a:rPr>
              <a:t>(); final </a:t>
            </a:r>
            <a:r>
              <a:rPr lang="en-US" sz="1200" b="0" i="0" kern="1200" dirty="0" err="1" smtClean="0">
                <a:solidFill>
                  <a:schemeClr val="tx1"/>
                </a:solidFill>
                <a:effectLst/>
                <a:latin typeface="+mn-lt"/>
                <a:ea typeface="+mn-ea"/>
                <a:cs typeface="+mn-cs"/>
              </a:rPr>
              <a:t>currentAppVersion</a:t>
            </a:r>
            <a:r>
              <a:rPr lang="en-US" sz="1200" b="0" i="0" kern="1200" dirty="0" smtClean="0">
                <a:solidFill>
                  <a:schemeClr val="tx1"/>
                </a:solidFill>
                <a:effectLst/>
                <a:latin typeface="+mn-lt"/>
                <a:ea typeface="+mn-ea"/>
                <a:cs typeface="+mn-cs"/>
              </a:rPr>
              <a:t> = </a:t>
            </a:r>
            <a:r>
              <a:rPr lang="en-US" sz="1200" b="0" i="0" kern="1200" dirty="0" err="1" smtClean="0">
                <a:solidFill>
                  <a:schemeClr val="tx1"/>
                </a:solidFill>
                <a:effectLst/>
                <a:latin typeface="+mn-lt"/>
                <a:ea typeface="+mn-ea"/>
                <a:cs typeface="+mn-cs"/>
              </a:rPr>
              <a:t>AppVersion</a:t>
            </a:r>
            <a:r>
              <a:rPr lang="en-US" sz="1200" b="0" i="0" kern="1200" dirty="0" smtClean="0">
                <a:solidFill>
                  <a:schemeClr val="tx1"/>
                </a:solidFill>
                <a:effectLst/>
                <a:latin typeface="+mn-lt"/>
                <a:ea typeface="+mn-ea"/>
                <a:cs typeface="+mn-cs"/>
              </a:rPr>
              <a:t>( version: </a:t>
            </a:r>
            <a:r>
              <a:rPr lang="en-US" sz="1200" b="0" i="0" kern="1200" dirty="0" err="1" smtClean="0">
                <a:solidFill>
                  <a:schemeClr val="tx1"/>
                </a:solidFill>
                <a:effectLst/>
                <a:latin typeface="+mn-lt"/>
                <a:ea typeface="+mn-ea"/>
                <a:cs typeface="+mn-cs"/>
              </a:rPr>
              <a:t>packageInfo.version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buildNumber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int.tryParse</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packageInfo.buildNumber</a:t>
            </a:r>
            <a:r>
              <a:rPr lang="en-US" sz="1200" b="0" i="0" kern="1200" dirty="0" smtClean="0">
                <a:solidFill>
                  <a:schemeClr val="tx1"/>
                </a:solidFill>
                <a:effectLst/>
                <a:latin typeface="+mn-lt"/>
                <a:ea typeface="+mn-ea"/>
                <a:cs typeface="+mn-cs"/>
              </a:rPr>
              <a:t>) ?? 0, );</a:t>
            </a:r>
          </a:p>
          <a:p>
            <a:pPr lvl="1"/>
            <a:r>
              <a:rPr lang="ru-RU" sz="1200" b="0" i="0" kern="1200" dirty="0" smtClean="0">
                <a:solidFill>
                  <a:schemeClr val="tx1"/>
                </a:solidFill>
                <a:effectLst/>
                <a:latin typeface="+mn-lt"/>
                <a:ea typeface="+mn-ea"/>
                <a:cs typeface="+mn-cs"/>
              </a:rPr>
              <a:t>Используется пакет </a:t>
            </a:r>
            <a:r>
              <a:rPr lang="en-US" sz="1200" b="0" i="0" kern="1200" dirty="0" err="1" smtClean="0">
                <a:solidFill>
                  <a:schemeClr val="tx1"/>
                </a:solidFill>
                <a:effectLst/>
                <a:latin typeface="+mn-lt"/>
                <a:ea typeface="+mn-ea"/>
                <a:cs typeface="+mn-cs"/>
              </a:rPr>
              <a:t>package_info_plus</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для получения информации о текущей версии приложения.</a:t>
            </a:r>
          </a:p>
          <a:p>
            <a:pPr lvl="1"/>
            <a:r>
              <a:rPr lang="ru-RU" sz="1200" b="0" i="0" kern="1200" dirty="0" smtClean="0">
                <a:solidFill>
                  <a:schemeClr val="tx1"/>
                </a:solidFill>
                <a:effectLst/>
                <a:latin typeface="+mn-lt"/>
                <a:ea typeface="+mn-ea"/>
                <a:cs typeface="+mn-cs"/>
              </a:rPr>
              <a:t>Создается экземпляр класса </a:t>
            </a:r>
            <a:r>
              <a:rPr lang="en-US" sz="1200" b="0" i="0" kern="1200" dirty="0" err="1" smtClean="0">
                <a:solidFill>
                  <a:schemeClr val="tx1"/>
                </a:solidFill>
                <a:effectLst/>
                <a:latin typeface="+mn-lt"/>
                <a:ea typeface="+mn-ea"/>
                <a:cs typeface="+mn-cs"/>
              </a:rPr>
              <a:t>AppVersion</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представляющий текущую версию приложения.</a:t>
            </a:r>
          </a:p>
          <a:p>
            <a:r>
              <a:rPr lang="ru-RU" sz="1200" b="0" i="0" kern="1200" dirty="0" smtClean="0">
                <a:solidFill>
                  <a:schemeClr val="tx1"/>
                </a:solidFill>
                <a:effectLst/>
                <a:latin typeface="+mn-lt"/>
                <a:ea typeface="+mn-ea"/>
                <a:cs typeface="+mn-cs"/>
              </a:rPr>
              <a:t>Сравнение версий и возврат статуса обновления:</a:t>
            </a:r>
          </a:p>
          <a:p>
            <a:pPr rtl="0" latinLnBrk="0"/>
            <a:r>
              <a:rPr lang="en-US" sz="1200" b="0" i="0" kern="1200" dirty="0" smtClean="0">
                <a:solidFill>
                  <a:schemeClr val="tx1"/>
                </a:solidFill>
                <a:effectLst/>
                <a:latin typeface="+mn-lt"/>
                <a:ea typeface="+mn-ea"/>
                <a:cs typeface="+mn-cs"/>
              </a:rPr>
              <a:t>return </a:t>
            </a:r>
            <a:r>
              <a:rPr lang="en-US" sz="1200" b="0" i="0" kern="1200" dirty="0" err="1" smtClean="0">
                <a:solidFill>
                  <a:schemeClr val="tx1"/>
                </a:solidFill>
                <a:effectLst/>
                <a:latin typeface="+mn-lt"/>
                <a:ea typeface="+mn-ea"/>
                <a:cs typeface="+mn-cs"/>
              </a:rPr>
              <a:t>AppUpdateStatus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updateAvailable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currentAppVersion.compareToPreferred</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appVersion</a:t>
            </a:r>
            <a:r>
              <a:rPr lang="en-US" sz="1200" b="0" i="0" kern="1200" dirty="0" smtClean="0">
                <a:solidFill>
                  <a:schemeClr val="tx1"/>
                </a:solidFill>
                <a:effectLst/>
                <a:latin typeface="+mn-lt"/>
                <a:ea typeface="+mn-ea"/>
                <a:cs typeface="+mn-cs"/>
              </a:rPr>
              <a:t>), optional: </a:t>
            </a:r>
            <a:r>
              <a:rPr lang="en-US" sz="1200" b="0" i="0" kern="1200" dirty="0" err="1" smtClean="0">
                <a:solidFill>
                  <a:schemeClr val="tx1"/>
                </a:solidFill>
                <a:effectLst/>
                <a:latin typeface="+mn-lt"/>
                <a:ea typeface="+mn-ea"/>
                <a:cs typeface="+mn-cs"/>
              </a:rPr>
              <a:t>appVersion.optional</a:t>
            </a:r>
            <a:r>
              <a:rPr lang="en-US" sz="1200" b="0" i="0" kern="1200" dirty="0" smtClean="0">
                <a:solidFill>
                  <a:schemeClr val="tx1"/>
                </a:solidFill>
                <a:effectLst/>
                <a:latin typeface="+mn-lt"/>
                <a:ea typeface="+mn-ea"/>
                <a:cs typeface="+mn-cs"/>
              </a:rPr>
              <a:t>, );</a:t>
            </a:r>
          </a:p>
          <a:p>
            <a:pPr lvl="1"/>
            <a:r>
              <a:rPr lang="ru-RU" sz="1200" b="0" i="0" kern="1200" dirty="0" smtClean="0">
                <a:solidFill>
                  <a:schemeClr val="tx1"/>
                </a:solidFill>
                <a:effectLst/>
                <a:latin typeface="+mn-lt"/>
                <a:ea typeface="+mn-ea"/>
                <a:cs typeface="+mn-cs"/>
              </a:rPr>
              <a:t>Метод </a:t>
            </a:r>
            <a:r>
              <a:rPr lang="en-US" sz="1200" b="0" i="0" kern="1200" dirty="0" err="1" smtClean="0">
                <a:solidFill>
                  <a:schemeClr val="tx1"/>
                </a:solidFill>
                <a:effectLst/>
                <a:latin typeface="+mn-lt"/>
                <a:ea typeface="+mn-ea"/>
                <a:cs typeface="+mn-cs"/>
              </a:rPr>
              <a:t>compareToPreferred</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класса </a:t>
            </a:r>
            <a:r>
              <a:rPr lang="en-US" sz="1200" b="0" i="0" kern="1200" dirty="0" err="1" smtClean="0">
                <a:solidFill>
                  <a:schemeClr val="tx1"/>
                </a:solidFill>
                <a:effectLst/>
                <a:latin typeface="+mn-lt"/>
                <a:ea typeface="+mn-ea"/>
                <a:cs typeface="+mn-cs"/>
              </a:rPr>
              <a:t>AppVersion</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сравнивает текущую версию приложения с предпочтительной версией.</a:t>
            </a:r>
          </a:p>
          <a:p>
            <a:pPr lvl="1"/>
            <a:r>
              <a:rPr lang="ru-RU" sz="1200" b="0" i="0" kern="1200" dirty="0" smtClean="0">
                <a:solidFill>
                  <a:schemeClr val="tx1"/>
                </a:solidFill>
                <a:effectLst/>
                <a:latin typeface="+mn-lt"/>
                <a:ea typeface="+mn-ea"/>
                <a:cs typeface="+mn-cs"/>
              </a:rPr>
              <a:t>Возвращается экземпляр класса </a:t>
            </a:r>
            <a:r>
              <a:rPr lang="en-US" sz="1200" b="0" i="0" kern="1200" dirty="0" err="1" smtClean="0">
                <a:solidFill>
                  <a:schemeClr val="tx1"/>
                </a:solidFill>
                <a:effectLst/>
                <a:latin typeface="+mn-lt"/>
                <a:ea typeface="+mn-ea"/>
                <a:cs typeface="+mn-cs"/>
              </a:rPr>
              <a:t>AppUpdateStatus</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содержащий информацию о наличии обновления и его обязательности (</a:t>
            </a:r>
            <a:r>
              <a:rPr lang="ru-RU" sz="1200" b="0" i="0" kern="1200" dirty="0" err="1" smtClean="0">
                <a:solidFill>
                  <a:schemeClr val="tx1"/>
                </a:solidFill>
                <a:effectLst/>
                <a:latin typeface="+mn-lt"/>
                <a:ea typeface="+mn-ea"/>
                <a:cs typeface="+mn-cs"/>
              </a:rPr>
              <a:t>опциональность</a:t>
            </a:r>
            <a:r>
              <a:rPr lang="ru-RU" sz="1200" b="0" i="0" kern="1200" dirty="0" smtClean="0">
                <a:solidFill>
                  <a:schemeClr val="tx1"/>
                </a:solidFill>
                <a:effectLst/>
                <a:latin typeface="+mn-lt"/>
                <a:ea typeface="+mn-ea"/>
                <a:cs typeface="+mn-cs"/>
              </a:rPr>
              <a:t>).</a:t>
            </a:r>
          </a:p>
          <a:p>
            <a:r>
              <a:rPr lang="ru-RU" sz="1200" b="1" i="0" kern="1200" dirty="0" smtClean="0">
                <a:solidFill>
                  <a:schemeClr val="tx1"/>
                </a:solidFill>
                <a:effectLst/>
                <a:latin typeface="+mn-lt"/>
                <a:ea typeface="+mn-ea"/>
                <a:cs typeface="+mn-cs"/>
              </a:rPr>
              <a:t>Зачем это нужно:</a:t>
            </a:r>
          </a:p>
          <a:p>
            <a:r>
              <a:rPr lang="ru-RU" sz="1200" b="0" i="0" kern="1200" dirty="0" smtClean="0">
                <a:solidFill>
                  <a:schemeClr val="tx1"/>
                </a:solidFill>
                <a:effectLst/>
                <a:latin typeface="+mn-lt"/>
                <a:ea typeface="+mn-ea"/>
                <a:cs typeface="+mn-cs"/>
              </a:rPr>
              <a:t>Проверка обновлений: Этот класс позволяет проверять наличие обновлений для приложения, сравнивая текущую версию с версией, указанной в </a:t>
            </a:r>
            <a:r>
              <a:rPr lang="en-US" sz="1200" b="0" i="0" kern="1200" dirty="0" smtClean="0">
                <a:solidFill>
                  <a:schemeClr val="tx1"/>
                </a:solidFill>
                <a:effectLst/>
                <a:latin typeface="+mn-lt"/>
                <a:ea typeface="+mn-ea"/>
                <a:cs typeface="+mn-cs"/>
              </a:rPr>
              <a:t>Firebase Remote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Управление версиями: Использование </a:t>
            </a:r>
            <a:r>
              <a:rPr lang="en-US" sz="1200" b="0" i="0" kern="1200" dirty="0" smtClean="0">
                <a:solidFill>
                  <a:schemeClr val="tx1"/>
                </a:solidFill>
                <a:effectLst/>
                <a:latin typeface="+mn-lt"/>
                <a:ea typeface="+mn-ea"/>
                <a:cs typeface="+mn-cs"/>
              </a:rPr>
              <a:t>Firebase Remote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позволяет легко управлять версиями приложения и уведомлять пользователей о необходимости обновления.</a:t>
            </a:r>
          </a:p>
          <a:p>
            <a:r>
              <a:rPr lang="ru-RU" sz="1200" b="0" i="0" kern="1200" dirty="0" smtClean="0">
                <a:solidFill>
                  <a:schemeClr val="tx1"/>
                </a:solidFill>
                <a:effectLst/>
                <a:latin typeface="+mn-lt"/>
                <a:ea typeface="+mn-ea"/>
                <a:cs typeface="+mn-cs"/>
              </a:rPr>
              <a:t>Гибкость: Метод </a:t>
            </a:r>
            <a:r>
              <a:rPr lang="en-US" sz="1200" b="0" i="0" kern="1200" dirty="0" err="1" smtClean="0">
                <a:solidFill>
                  <a:schemeClr val="tx1"/>
                </a:solidFill>
                <a:effectLst/>
                <a:latin typeface="+mn-lt"/>
                <a:ea typeface="+mn-ea"/>
                <a:cs typeface="+mn-cs"/>
              </a:rPr>
              <a:t>checkForUpdate</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можно вызывать в любом месте приложения, чтобы проверить наличие обновлений и принять соответствующие меры (например, уведомить пользователя).</a:t>
            </a:r>
          </a:p>
          <a:p>
            <a:r>
              <a:rPr lang="ru-RU" sz="1200" b="0" i="0" kern="1200" dirty="0" smtClean="0">
                <a:solidFill>
                  <a:schemeClr val="tx1"/>
                </a:solidFill>
                <a:effectLst/>
                <a:latin typeface="+mn-lt"/>
                <a:ea typeface="+mn-ea"/>
                <a:cs typeface="+mn-cs"/>
              </a:rPr>
              <a:t>Таким образом, класс </a:t>
            </a:r>
            <a:r>
              <a:rPr lang="en-US" sz="1200" b="0" i="0" kern="1200" dirty="0" err="1" smtClean="0">
                <a:solidFill>
                  <a:schemeClr val="tx1"/>
                </a:solidFill>
                <a:effectLst/>
                <a:latin typeface="+mn-lt"/>
                <a:ea typeface="+mn-ea"/>
                <a:cs typeface="+mn-cs"/>
              </a:rPr>
              <a:t>AppUpdateService</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обеспечивает функциональность для проверки обновлений приложения, используя </a:t>
            </a:r>
            <a:r>
              <a:rPr lang="en-US" sz="1200" b="0" i="0" kern="1200" dirty="0" smtClean="0">
                <a:solidFill>
                  <a:schemeClr val="tx1"/>
                </a:solidFill>
                <a:effectLst/>
                <a:latin typeface="+mn-lt"/>
                <a:ea typeface="+mn-ea"/>
                <a:cs typeface="+mn-cs"/>
              </a:rPr>
              <a:t>Firebase Remote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и текущую информацию о версии приложения.</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66</a:t>
            </a:fld>
            <a:endParaRPr lang="en-US"/>
          </a:p>
        </p:txBody>
      </p:sp>
    </p:spTree>
    <p:extLst>
      <p:ext uri="{BB962C8B-B14F-4D97-AF65-F5344CB8AC3E}">
        <p14:creationId xmlns:p14="http://schemas.microsoft.com/office/powerpoint/2010/main" val="179955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нам нужно загрузить файл конфигурации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в наш проект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этот файл содержит наш API-ключ и конфигурацию для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чтобы начать работу с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Итак, скачайте </a:t>
            </a:r>
            <a:r>
              <a:rPr lang="en-US" sz="1200" b="0" i="0" kern="1200" dirty="0" smtClean="0">
                <a:solidFill>
                  <a:schemeClr val="tx1"/>
                </a:solidFill>
                <a:effectLst/>
                <a:latin typeface="+mn-lt"/>
                <a:ea typeface="+mn-ea"/>
                <a:cs typeface="+mn-cs"/>
              </a:rPr>
              <a:t>google-</a:t>
            </a:r>
            <a:r>
              <a:rPr lang="en-US" sz="1200" b="0" i="0" kern="1200" dirty="0" err="1" smtClean="0">
                <a:solidFill>
                  <a:schemeClr val="tx1"/>
                </a:solidFill>
                <a:effectLst/>
                <a:latin typeface="+mn-lt"/>
                <a:ea typeface="+mn-ea"/>
                <a:cs typeface="+mn-cs"/>
              </a:rPr>
              <a:t>services.json</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и вставьте загруженный файл в каталог </a:t>
            </a:r>
            <a:r>
              <a:rPr lang="en-US" sz="1200" b="0" i="0" kern="1200" dirty="0" smtClean="0">
                <a:solidFill>
                  <a:schemeClr val="tx1"/>
                </a:solidFill>
                <a:effectLst/>
                <a:latin typeface="+mn-lt"/>
                <a:ea typeface="+mn-ea"/>
                <a:cs typeface="+mn-cs"/>
              </a:rPr>
              <a:t>android/app </a:t>
            </a:r>
            <a:r>
              <a:rPr lang="ru-RU" sz="1200" b="0" i="0" kern="1200" dirty="0" smtClean="0">
                <a:solidFill>
                  <a:schemeClr val="tx1"/>
                </a:solidFill>
                <a:effectLst/>
                <a:latin typeface="+mn-lt"/>
                <a:ea typeface="+mn-ea"/>
                <a:cs typeface="+mn-cs"/>
              </a:rPr>
              <a:t>в вашем проекте.</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Конфигурация </a:t>
            </a:r>
            <a:r>
              <a:rPr lang="en-US" sz="1200" b="0" i="0" kern="1200" dirty="0" smtClean="0">
                <a:solidFill>
                  <a:schemeClr val="tx1"/>
                </a:solidFill>
                <a:effectLst/>
                <a:latin typeface="+mn-lt"/>
                <a:ea typeface="+mn-ea"/>
                <a:cs typeface="+mn-cs"/>
              </a:rPr>
              <a:t>Firebase SDK</a:t>
            </a:r>
            <a:r>
              <a:rPr lang="en-US" dirty="0" smtClean="0"/>
              <a:t/>
            </a:r>
            <a:br>
              <a:rPr lang="en-US" dirty="0" smtClean="0"/>
            </a:br>
            <a:r>
              <a:rPr lang="ru-RU" sz="1200" b="0" i="0" kern="1200" dirty="0" smtClean="0">
                <a:solidFill>
                  <a:schemeClr val="tx1"/>
                </a:solidFill>
                <a:effectLst/>
                <a:latin typeface="+mn-lt"/>
                <a:ea typeface="+mn-ea"/>
                <a:cs typeface="+mn-cs"/>
              </a:rPr>
              <a:t>Теперь вам необходимо обновить файл </a:t>
            </a:r>
            <a:r>
              <a:rPr lang="en-US" sz="1200" b="0" i="0" kern="1200" dirty="0" smtClean="0">
                <a:solidFill>
                  <a:schemeClr val="tx1"/>
                </a:solidFill>
                <a:effectLst/>
                <a:latin typeface="+mn-lt"/>
                <a:ea typeface="+mn-ea"/>
                <a:cs typeface="+mn-cs"/>
              </a:rPr>
              <a:t>Android </a:t>
            </a:r>
            <a:r>
              <a:rPr lang="en-US" sz="1200" b="0" i="0" kern="1200" dirty="0" err="1" smtClean="0">
                <a:solidFill>
                  <a:schemeClr val="tx1"/>
                </a:solidFill>
                <a:effectLst/>
                <a:latin typeface="+mn-lt"/>
                <a:ea typeface="+mn-ea"/>
                <a:cs typeface="+mn-cs"/>
              </a:rPr>
              <a:t>Gradle</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чтобы включить плагин </a:t>
            </a:r>
            <a:r>
              <a:rPr lang="en-US" sz="1200" b="0" i="0" kern="1200" dirty="0" smtClean="0">
                <a:solidFill>
                  <a:schemeClr val="tx1"/>
                </a:solidFill>
                <a:effectLst/>
                <a:latin typeface="+mn-lt"/>
                <a:ea typeface="+mn-ea"/>
                <a:cs typeface="+mn-cs"/>
              </a:rPr>
              <a:t>Google Services. </a:t>
            </a:r>
            <a:r>
              <a:rPr lang="ru-RU" sz="1200" b="0" i="0" kern="1200" dirty="0" smtClean="0">
                <a:solidFill>
                  <a:schemeClr val="tx1"/>
                </a:solidFill>
                <a:effectLst/>
                <a:latin typeface="+mn-lt"/>
                <a:ea typeface="+mn-ea"/>
                <a:cs typeface="+mn-cs"/>
              </a:rPr>
              <a:t>Откройте </a:t>
            </a:r>
            <a:r>
              <a:rPr lang="en-US" sz="1200" b="0" i="0" kern="1200" dirty="0" smtClean="0">
                <a:solidFill>
                  <a:schemeClr val="tx1"/>
                </a:solidFill>
                <a:effectLst/>
                <a:latin typeface="+mn-lt"/>
                <a:ea typeface="+mn-ea"/>
                <a:cs typeface="+mn-cs"/>
              </a:rPr>
              <a:t>android /</a:t>
            </a:r>
            <a:r>
              <a:rPr lang="en-US" sz="1200" b="0" i="0" kern="1200" dirty="0" err="1" smtClean="0">
                <a:solidFill>
                  <a:schemeClr val="tx1"/>
                </a:solidFill>
                <a:effectLst/>
                <a:latin typeface="+mn-lt"/>
                <a:ea typeface="+mn-ea"/>
                <a:cs typeface="+mn-cs"/>
              </a:rPr>
              <a:t>build.gradle</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и измените его, включив в него следующее: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a:t>
            </a:fld>
            <a:endParaRPr lang="en-US"/>
          </a:p>
        </p:txBody>
      </p:sp>
    </p:spTree>
    <p:extLst>
      <p:ext uri="{BB962C8B-B14F-4D97-AF65-F5344CB8AC3E}">
        <p14:creationId xmlns:p14="http://schemas.microsoft.com/office/powerpoint/2010/main" val="2137834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Это лишь один пример того, как условия могут быть применены к значениям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Давайте посмотрим, как мы можем использовать условия, чувствительные ко времени, для реализации функции уведомления о живом потоке.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67</a:t>
            </a:fld>
            <a:endParaRPr lang="en-US"/>
          </a:p>
        </p:txBody>
      </p:sp>
    </p:spTree>
    <p:extLst>
      <p:ext uri="{BB962C8B-B14F-4D97-AF65-F5344CB8AC3E}">
        <p14:creationId xmlns:p14="http://schemas.microsoft.com/office/powerpoint/2010/main" val="1299574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определить, когда событие происходит в реальном времени, нам нужно создать условие, чувствительное ко времени. Просто создайте новое условие в консоли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Для условия выберите конкретную дату и диапазон времени, когда вы хотите, чтобы оно сработало.</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Затем определите булево свойство </a:t>
            </a:r>
            <a:r>
              <a:rPr lang="ru-RU" dirty="0" err="1" smtClean="0"/>
              <a:t>stream_live</a:t>
            </a:r>
            <a:r>
              <a:rPr lang="ru-RU" sz="1200" b="0" i="0" kern="1200" dirty="0" smtClean="0">
                <a:solidFill>
                  <a:schemeClr val="tx1"/>
                </a:solidFill>
                <a:effectLst/>
                <a:latin typeface="+mn-lt"/>
                <a:ea typeface="+mn-ea"/>
                <a:cs typeface="+mn-cs"/>
              </a:rPr>
              <a:t>, которое использует определенное условие. Свойство будет возвращать </a:t>
            </a:r>
            <a:r>
              <a:rPr lang="ru-RU" sz="1200" b="0" i="0" kern="1200" dirty="0" err="1" smtClean="0">
                <a:solidFill>
                  <a:schemeClr val="tx1"/>
                </a:solidFill>
                <a:effectLst/>
                <a:latin typeface="+mn-lt"/>
                <a:ea typeface="+mn-ea"/>
                <a:cs typeface="+mn-cs"/>
              </a:rPr>
              <a:t>true</a:t>
            </a:r>
            <a:r>
              <a:rPr lang="ru-RU" sz="1200" b="0" i="0" kern="1200" dirty="0" smtClean="0">
                <a:solidFill>
                  <a:schemeClr val="tx1"/>
                </a:solidFill>
                <a:effectLst/>
                <a:latin typeface="+mn-lt"/>
                <a:ea typeface="+mn-ea"/>
                <a:cs typeface="+mn-cs"/>
              </a:rPr>
              <a:t> только во время события, то есть когда текущие дата и время находятся в диапазоне, указанном в нашем условии.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68</a:t>
            </a:fld>
            <a:endParaRPr lang="en-US"/>
          </a:p>
        </p:txBody>
      </p:sp>
    </p:spTree>
    <p:extLst>
      <p:ext uri="{BB962C8B-B14F-4D97-AF65-F5344CB8AC3E}">
        <p14:creationId xmlns:p14="http://schemas.microsoft.com/office/powerpoint/2010/main" val="2484004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Также добавьте еще одно свойство для ссылки на поток – </a:t>
            </a:r>
            <a:r>
              <a:rPr lang="ru-RU" dirty="0" err="1" smtClean="0"/>
              <a:t>stream_link</a:t>
            </a:r>
            <a:r>
              <a:rPr lang="ru-RU" sz="1200" b="0" i="0" kern="1200" dirty="0" smtClean="0">
                <a:solidFill>
                  <a:schemeClr val="tx1"/>
                </a:solidFill>
                <a:effectLst/>
                <a:latin typeface="+mn-lt"/>
                <a:ea typeface="+mn-ea"/>
                <a:cs typeface="+mn-cs"/>
              </a:rPr>
              <a:t>, чтобы мы могли обновлять его в любое время, если потребуется. Я бы также рекомендовал группировать связанные свойства вместе для более удобного управления свойствами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69</a:t>
            </a:fld>
            <a:endParaRPr lang="en-US"/>
          </a:p>
        </p:txBody>
      </p:sp>
    </p:spTree>
    <p:extLst>
      <p:ext uri="{BB962C8B-B14F-4D97-AF65-F5344CB8AC3E}">
        <p14:creationId xmlns:p14="http://schemas.microsoft.com/office/powerpoint/2010/main" val="17717261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третий раз мы расширяем </a:t>
            </a:r>
            <a:r>
              <a:rPr lang="ru-RU" dirty="0" err="1" smtClean="0"/>
              <a:t>FirebaseRemoteConfigService</a:t>
            </a:r>
            <a:r>
              <a:rPr lang="ru-RU" sz="1200" b="0" i="0" kern="1200" dirty="0" smtClean="0">
                <a:solidFill>
                  <a:schemeClr val="tx1"/>
                </a:solidFill>
                <a:effectLst/>
                <a:latin typeface="+mn-lt"/>
                <a:ea typeface="+mn-ea"/>
                <a:cs typeface="+mn-cs"/>
              </a:rPr>
              <a:t> новыми методами для получения данных потока событий:</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71</a:t>
            </a:fld>
            <a:endParaRPr lang="en-US"/>
          </a:p>
        </p:txBody>
      </p:sp>
    </p:spTree>
    <p:extLst>
      <p:ext uri="{BB962C8B-B14F-4D97-AF65-F5344CB8AC3E}">
        <p14:creationId xmlns:p14="http://schemas.microsoft.com/office/powerpoint/2010/main" val="4089746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Позже мы используем методы внутри </a:t>
            </a:r>
            <a:r>
              <a:rPr lang="ru-RU" dirty="0" err="1" smtClean="0"/>
              <a:t>LiveStreamService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72</a:t>
            </a:fld>
            <a:endParaRPr lang="en-US"/>
          </a:p>
        </p:txBody>
      </p:sp>
    </p:spTree>
    <p:extLst>
      <p:ext uri="{BB962C8B-B14F-4D97-AF65-F5344CB8AC3E}">
        <p14:creationId xmlns:p14="http://schemas.microsoft.com/office/powerpoint/2010/main" val="41380934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Позже мы используем методы внутри </a:t>
            </a:r>
            <a:r>
              <a:rPr lang="ru-RU" dirty="0" err="1" smtClean="0"/>
              <a:t>LiveStreamService</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Думаю, вы заметили, как мы снова и снова используем один и тот же шаблон. Добавьте новое свойство, расширьте </a:t>
            </a:r>
            <a:r>
              <a:rPr lang="ru-RU" sz="1200" b="0" i="0" kern="1200" dirty="0" err="1" smtClean="0">
                <a:solidFill>
                  <a:schemeClr val="tx1"/>
                </a:solidFill>
                <a:effectLst/>
                <a:latin typeface="+mn-lt"/>
                <a:ea typeface="+mn-ea"/>
                <a:cs typeface="+mn-cs"/>
              </a:rPr>
              <a:t>FirebaseRemoteConfigService</a:t>
            </a:r>
            <a:r>
              <a:rPr lang="ru-RU" sz="1200" b="0" i="0" kern="1200" dirty="0" smtClean="0">
                <a:solidFill>
                  <a:schemeClr val="tx1"/>
                </a:solidFill>
                <a:effectLst/>
                <a:latin typeface="+mn-lt"/>
                <a:ea typeface="+mn-ea"/>
                <a:cs typeface="+mn-cs"/>
              </a:rPr>
              <a:t> геттерами, а затем используйте их везде, где они необходимы. Таким образом, мы можем сохранить код последовательным и предсказуемым. Я надеюсь, что скучный код станет новым трендом в 2023 году! 🤞</a:t>
            </a:r>
          </a:p>
          <a:p>
            <a:r>
              <a:rPr lang="ru-RU" sz="1200" b="0" i="0" kern="1200" dirty="0" smtClean="0">
                <a:solidFill>
                  <a:schemeClr val="tx1"/>
                </a:solidFill>
                <a:effectLst/>
                <a:latin typeface="+mn-lt"/>
                <a:ea typeface="+mn-ea"/>
                <a:cs typeface="+mn-cs"/>
              </a:rPr>
              <a:t>Чтобы проверить, работает ли уведомление о событии в реальном времени, нам нужно дождаться события... или мы можем использовать консоль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для изменения даты начала события 🤷‍♂️ Теперь, если вы откроете приложение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Forward</a:t>
            </a:r>
            <a:r>
              <a:rPr lang="ru-RU" sz="1200" b="0" i="0" kern="1200" dirty="0" smtClean="0">
                <a:solidFill>
                  <a:schemeClr val="tx1"/>
                </a:solidFill>
                <a:effectLst/>
                <a:latin typeface="+mn-lt"/>
                <a:ea typeface="+mn-ea"/>
                <a:cs typeface="+mn-cs"/>
              </a:rPr>
              <a:t>, вы должны увидеть уведомление о живом потоке в верхней части экрана.</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73</a:t>
            </a:fld>
            <a:endParaRPr lang="en-US"/>
          </a:p>
        </p:txBody>
      </p:sp>
    </p:spTree>
    <p:extLst>
      <p:ext uri="{BB962C8B-B14F-4D97-AF65-F5344CB8AC3E}">
        <p14:creationId xmlns:p14="http://schemas.microsoft.com/office/powerpoint/2010/main" val="39812293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Отлично! В следующем разделе мы рассмотрим, как можно использовать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для пометки функций и постепенного внедрения новых возможностей.</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74</a:t>
            </a:fld>
            <a:endParaRPr lang="en-US"/>
          </a:p>
        </p:txBody>
      </p:sp>
    </p:spTree>
    <p:extLst>
      <p:ext uri="{BB962C8B-B14F-4D97-AF65-F5344CB8AC3E}">
        <p14:creationId xmlns:p14="http://schemas.microsoft.com/office/powerpoint/2010/main" val="18189225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Функциональный тумблер или функциональный флаг – это дистанционный переключатель, который может удаленно включить или выключить определенную функцию в приложении. Это очень полезно, когда вы запускаете новую функциональность приложения и хотите сделать это поэтапно; или вы заметили неожиданное поведение приложения и можете мгновенно отключить функцию.</a:t>
            </a:r>
          </a:p>
          <a:p>
            <a:r>
              <a:rPr lang="ru-RU" sz="1200" b="0" i="0" kern="1200" dirty="0" smtClean="0">
                <a:solidFill>
                  <a:schemeClr val="tx1"/>
                </a:solidFill>
                <a:effectLst/>
                <a:latin typeface="+mn-lt"/>
                <a:ea typeface="+mn-ea"/>
                <a:cs typeface="+mn-cs"/>
              </a:rPr>
              <a:t>Допустим, мы хотим проверить, будет ли вообще использоваться функция добавления сеанса событий в избранное. Прежде всего, мы создаем условие, которое будет применяться только к 10% нашей базы пользователей.</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EC2DA840-6376-40CF-BB74-F87419C89AF8}" type="slidenum">
              <a:rPr lang="en-US" smtClean="0"/>
              <a:t>75</a:t>
            </a:fld>
            <a:endParaRPr lang="en-US"/>
          </a:p>
        </p:txBody>
      </p:sp>
    </p:spTree>
    <p:extLst>
      <p:ext uri="{BB962C8B-B14F-4D97-AF65-F5344CB8AC3E}">
        <p14:creationId xmlns:p14="http://schemas.microsoft.com/office/powerpoint/2010/main" val="32886686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Затем создайте свойство переключения – </a:t>
            </a:r>
            <a:r>
              <a:rPr lang="ru-RU" dirty="0" err="1" smtClean="0"/>
              <a:t>favorites_enabled</a:t>
            </a:r>
            <a:r>
              <a:rPr lang="ru-RU" sz="1200" b="0" i="0" kern="1200" dirty="0" smtClean="0">
                <a:solidFill>
                  <a:schemeClr val="tx1"/>
                </a:solidFill>
                <a:effectLst/>
                <a:latin typeface="+mn-lt"/>
                <a:ea typeface="+mn-ea"/>
                <a:cs typeface="+mn-cs"/>
              </a:rPr>
              <a:t>, которое будет включать функцию добавления в избранное в приложении и использовать ранее созданное условие.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76</a:t>
            </a:fld>
            <a:endParaRPr lang="en-US"/>
          </a:p>
        </p:txBody>
      </p:sp>
    </p:spTree>
    <p:extLst>
      <p:ext uri="{BB962C8B-B14F-4D97-AF65-F5344CB8AC3E}">
        <p14:creationId xmlns:p14="http://schemas.microsoft.com/office/powerpoint/2010/main" val="10043186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Как обычно, расширьте </a:t>
            </a:r>
            <a:r>
              <a:rPr lang="ru-RU" dirty="0" err="1" smtClean="0"/>
              <a:t>FirebaseRemoteConfigService</a:t>
            </a:r>
            <a:r>
              <a:rPr lang="ru-RU" sz="1200" b="0" i="0" kern="1200" dirty="0" smtClean="0">
                <a:solidFill>
                  <a:schemeClr val="tx1"/>
                </a:solidFill>
                <a:effectLst/>
                <a:latin typeface="+mn-lt"/>
                <a:ea typeface="+mn-ea"/>
                <a:cs typeface="+mn-cs"/>
              </a:rPr>
              <a:t> дополнительным методом: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77</a:t>
            </a:fld>
            <a:endParaRPr lang="en-US"/>
          </a:p>
        </p:txBody>
      </p:sp>
    </p:spTree>
    <p:extLst>
      <p:ext uri="{BB962C8B-B14F-4D97-AF65-F5344CB8AC3E}">
        <p14:creationId xmlns:p14="http://schemas.microsoft.com/office/powerpoint/2010/main" val="3274715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Опять же, вам понадобится идентификатор пакета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который я рекомендую сохранить таким же, как у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чтобы поддерживать согласованность в проекте.</a:t>
            </a:r>
            <a:r>
              <a:rPr lang="ru-RU" dirty="0" smtClean="0"/>
              <a:t/>
            </a:r>
            <a:br>
              <a:rPr lang="ru-RU" dirty="0" smtClean="0"/>
            </a:br>
            <a:r>
              <a:rPr lang="ru-RU" sz="1200" b="0" i="0" kern="1200" dirty="0" smtClean="0">
                <a:solidFill>
                  <a:schemeClr val="tx1"/>
                </a:solidFill>
                <a:effectLst/>
                <a:latin typeface="+mn-lt"/>
                <a:ea typeface="+mn-ea"/>
                <a:cs typeface="+mn-cs"/>
              </a:rPr>
              <a:t>Чтобы проверить, совпадает ли ваш идентификатор пакета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с идентификатором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откройте свой проект в </a:t>
            </a:r>
            <a:r>
              <a:rPr lang="ru-RU" sz="1200" b="0" i="0" kern="1200" dirty="0" err="1" smtClean="0">
                <a:solidFill>
                  <a:schemeClr val="tx1"/>
                </a:solidFill>
                <a:effectLst/>
                <a:latin typeface="+mn-lt"/>
                <a:ea typeface="+mn-ea"/>
                <a:cs typeface="+mn-cs"/>
              </a:rPr>
              <a:t>XCode</a:t>
            </a:r>
            <a:r>
              <a:rPr lang="ru-RU" sz="1200" b="0" i="0" kern="1200" dirty="0" smtClean="0">
                <a:solidFill>
                  <a:schemeClr val="tx1"/>
                </a:solidFill>
                <a:effectLst/>
                <a:latin typeface="+mn-lt"/>
                <a:ea typeface="+mn-ea"/>
                <a:cs typeface="+mn-cs"/>
              </a:rPr>
              <a:t> и запустите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Runner</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Runner.xcodeproj</a:t>
            </a:r>
            <a:r>
              <a:rPr lang="ru-RU" sz="1200" b="0" i="0" kern="1200" dirty="0" smtClean="0">
                <a:solidFill>
                  <a:schemeClr val="tx1"/>
                </a:solidFill>
                <a:effectLst/>
                <a:latin typeface="+mn-lt"/>
                <a:ea typeface="+mn-ea"/>
                <a:cs typeface="+mn-cs"/>
              </a:rPr>
              <a:t> и измените идентификатор пакета в разделе Общие.</a:t>
            </a:r>
            <a:r>
              <a:rPr lang="ru-RU" dirty="0" smtClean="0"/>
              <a:t/>
            </a:r>
            <a:br>
              <a:rPr lang="ru-RU" dirty="0" smtClean="0"/>
            </a:br>
            <a:r>
              <a:rPr lang="ru-RU" sz="1200" b="0" i="0" kern="1200" dirty="0" smtClean="0">
                <a:solidFill>
                  <a:schemeClr val="tx1"/>
                </a:solidFill>
                <a:effectLst/>
                <a:latin typeface="+mn-lt"/>
                <a:ea typeface="+mn-ea"/>
                <a:cs typeface="+mn-cs"/>
              </a:rPr>
              <a:t>Теперь нажмите Зарегистрировать приложение, чтобы перейти к файлу конфигурации.</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Теперь нам нужно загрузить файл конфигурации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в наш проект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этот файл содержит наш API-ключ и конфигурацию для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чтобы начать работу с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Если разобраться, то формат файла для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 это не JSON-файл, как для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а PLIST-файл, который, опять же, является файлом конфигурации для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Скачайте </a:t>
            </a:r>
            <a:r>
              <a:rPr lang="ru-RU" sz="1200" b="0" i="0" kern="1200" dirty="0" err="1" smtClean="0">
                <a:solidFill>
                  <a:schemeClr val="tx1"/>
                </a:solidFill>
                <a:effectLst/>
                <a:latin typeface="+mn-lt"/>
                <a:ea typeface="+mn-ea"/>
                <a:cs typeface="+mn-cs"/>
              </a:rPr>
              <a:t>GoogleService-Info.plist</a:t>
            </a:r>
            <a:r>
              <a:rPr lang="ru-RU" sz="1200" b="0" i="0" kern="1200" dirty="0" smtClean="0">
                <a:solidFill>
                  <a:schemeClr val="tx1"/>
                </a:solidFill>
                <a:effectLst/>
                <a:latin typeface="+mn-lt"/>
                <a:ea typeface="+mn-ea"/>
                <a:cs typeface="+mn-cs"/>
              </a:rPr>
              <a:t> и вставьте его в корень вашего проекта </a:t>
            </a:r>
            <a:r>
              <a:rPr lang="ru-RU" sz="1200" b="0" i="0" kern="1200" dirty="0" err="1" smtClean="0">
                <a:solidFill>
                  <a:schemeClr val="tx1"/>
                </a:solidFill>
                <a:effectLst/>
                <a:latin typeface="+mn-lt"/>
                <a:ea typeface="+mn-ea"/>
                <a:cs typeface="+mn-cs"/>
              </a:rPr>
              <a:t>Xcode</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Runner</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И это все.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a:t>
            </a:fld>
            <a:endParaRPr lang="en-US"/>
          </a:p>
        </p:txBody>
      </p:sp>
    </p:spTree>
    <p:extLst>
      <p:ext uri="{BB962C8B-B14F-4D97-AF65-F5344CB8AC3E}">
        <p14:creationId xmlns:p14="http://schemas.microsoft.com/office/powerpoint/2010/main" val="24583741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Внутри </a:t>
            </a:r>
            <a:r>
              <a:rPr lang="ru-RU" dirty="0" err="1" smtClean="0"/>
              <a:t>FavoritesService</a:t>
            </a:r>
            <a:endParaRPr lang="ru-RU" dirty="0" smtClean="0"/>
          </a:p>
          <a:p>
            <a:endParaRPr lang="ru-RU" dirty="0" smtClean="0"/>
          </a:p>
          <a:p>
            <a:r>
              <a:rPr lang="ru-RU" dirty="0" smtClean="0"/>
              <a:t>добавьте зависимость </a:t>
            </a:r>
            <a:r>
              <a:rPr lang="ru-RU" dirty="0" err="1" smtClean="0"/>
              <a:t>FirebaseRemoteConfigService</a:t>
            </a:r>
            <a:r>
              <a:rPr lang="ru-RU" dirty="0" smtClean="0"/>
              <a:t> и</a:t>
            </a:r>
          </a:p>
          <a:p>
            <a:endParaRPr lang="ru-RU" dirty="0" smtClean="0"/>
          </a:p>
          <a:p>
            <a:r>
              <a:rPr lang="ru-RU" dirty="0" smtClean="0"/>
              <a:t>добавьте новое событие аналитики для отслеживания того, использовал ли пользователь функцию добавления в избранное,</a:t>
            </a:r>
          </a:p>
          <a:p>
            <a:endParaRPr lang="ru-RU" dirty="0" smtClean="0"/>
          </a:p>
          <a:p>
            <a:r>
              <a:rPr lang="ru-RU" dirty="0" smtClean="0"/>
              <a:t>и используйте значение флага функции из </a:t>
            </a:r>
            <a:r>
              <a:rPr lang="ru-RU" dirty="0" err="1" smtClean="0"/>
              <a:t>Firebase</a:t>
            </a:r>
            <a:r>
              <a:rPr lang="ru-RU" dirty="0" smtClean="0"/>
              <a:t> </a:t>
            </a:r>
            <a:r>
              <a:rPr lang="ru-RU" dirty="0" err="1" smtClean="0"/>
              <a:t>Remote</a:t>
            </a:r>
            <a:r>
              <a:rPr lang="ru-RU" dirty="0" smtClean="0"/>
              <a:t> </a:t>
            </a:r>
            <a:r>
              <a:rPr lang="ru-RU" dirty="0" err="1" smtClean="0"/>
              <a:t>Config</a:t>
            </a:r>
            <a:r>
              <a:rPr lang="ru-RU" dirty="0" smtClean="0"/>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78</a:t>
            </a:fld>
            <a:endParaRPr lang="en-US"/>
          </a:p>
        </p:txBody>
      </p:sp>
    </p:spTree>
    <p:extLst>
      <p:ext uri="{BB962C8B-B14F-4D97-AF65-F5344CB8AC3E}">
        <p14:creationId xmlns:p14="http://schemas.microsoft.com/office/powerpoint/2010/main" val="28101434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Внутри </a:t>
            </a:r>
            <a:r>
              <a:rPr lang="ru-RU" dirty="0" err="1" smtClean="0"/>
              <a:t>FavoritesService</a:t>
            </a:r>
            <a:endParaRPr lang="ru-RU" dirty="0" smtClean="0"/>
          </a:p>
          <a:p>
            <a:endParaRPr lang="ru-RU" dirty="0" smtClean="0"/>
          </a:p>
          <a:p>
            <a:r>
              <a:rPr lang="ru-RU" dirty="0" smtClean="0"/>
              <a:t>добавьте зависимость </a:t>
            </a:r>
            <a:r>
              <a:rPr lang="ru-RU" dirty="0" err="1" smtClean="0"/>
              <a:t>FirebaseRemoteConfigService</a:t>
            </a:r>
            <a:r>
              <a:rPr lang="ru-RU" dirty="0" smtClean="0"/>
              <a:t> и</a:t>
            </a:r>
          </a:p>
          <a:p>
            <a:endParaRPr lang="ru-RU" dirty="0" smtClean="0"/>
          </a:p>
          <a:p>
            <a:r>
              <a:rPr lang="ru-RU" dirty="0" smtClean="0"/>
              <a:t>добавьте новое событие аналитики для отслеживания того, использовал ли пользователь функцию добавления в избранное,</a:t>
            </a:r>
          </a:p>
          <a:p>
            <a:endParaRPr lang="ru-RU" dirty="0" smtClean="0"/>
          </a:p>
          <a:p>
            <a:r>
              <a:rPr lang="ru-RU" dirty="0" smtClean="0"/>
              <a:t>и используйте значение флага функции из </a:t>
            </a:r>
            <a:r>
              <a:rPr lang="ru-RU" dirty="0" err="1" smtClean="0"/>
              <a:t>Firebase</a:t>
            </a:r>
            <a:r>
              <a:rPr lang="ru-RU" dirty="0" smtClean="0"/>
              <a:t> </a:t>
            </a:r>
            <a:r>
              <a:rPr lang="ru-RU" dirty="0" err="1" smtClean="0"/>
              <a:t>Remote</a:t>
            </a:r>
            <a:r>
              <a:rPr lang="ru-RU" dirty="0" smtClean="0"/>
              <a:t> </a:t>
            </a:r>
            <a:r>
              <a:rPr lang="ru-RU" dirty="0" err="1" smtClean="0"/>
              <a:t>Config</a:t>
            </a:r>
            <a:r>
              <a:rPr lang="ru-RU" dirty="0" smtClean="0"/>
              <a:t>:</a:t>
            </a:r>
          </a:p>
          <a:p>
            <a:endParaRPr lang="ru-RU" dirty="0" smtClean="0"/>
          </a:p>
          <a:p>
            <a:endParaRPr lang="ru-RU" dirty="0" smtClean="0"/>
          </a:p>
          <a:p>
            <a:r>
              <a:rPr lang="ru-RU" sz="1200" b="1" i="0" kern="1200" dirty="0" smtClean="0">
                <a:solidFill>
                  <a:schemeClr val="tx1"/>
                </a:solidFill>
                <a:effectLst/>
                <a:latin typeface="+mn-lt"/>
                <a:ea typeface="+mn-ea"/>
                <a:cs typeface="+mn-cs"/>
              </a:rPr>
              <a:t>Что происходит:</a:t>
            </a:r>
          </a:p>
          <a:p>
            <a:r>
              <a:rPr lang="ru-RU" sz="1200" b="0" i="0" kern="1200" dirty="0" smtClean="0">
                <a:solidFill>
                  <a:schemeClr val="tx1"/>
                </a:solidFill>
                <a:effectLst/>
                <a:latin typeface="+mn-lt"/>
                <a:ea typeface="+mn-ea"/>
                <a:cs typeface="+mn-cs"/>
              </a:rPr>
              <a:t>Создание экземпляра </a:t>
            </a:r>
            <a:r>
              <a:rPr lang="ru-RU" sz="1200" b="0" i="0" kern="1200" dirty="0" err="1" smtClean="0">
                <a:solidFill>
                  <a:schemeClr val="tx1"/>
                </a:solidFill>
                <a:effectLst/>
                <a:latin typeface="+mn-lt"/>
                <a:ea typeface="+mn-ea"/>
                <a:cs typeface="+mn-cs"/>
              </a:rPr>
              <a:t>FavoritesService</a:t>
            </a:r>
            <a:r>
              <a:rPr lang="ru-RU" sz="1200" b="0" i="0" kern="1200" dirty="0" smtClean="0">
                <a:solidFill>
                  <a:schemeClr val="tx1"/>
                </a:solidFill>
                <a:effectLst/>
                <a:latin typeface="+mn-lt"/>
                <a:ea typeface="+mn-ea"/>
                <a:cs typeface="+mn-cs"/>
              </a:rPr>
              <a:t>:</a:t>
            </a:r>
          </a:p>
          <a:p>
            <a:pPr lvl="1"/>
            <a:r>
              <a:rPr lang="ru-RU" sz="1200" b="0" i="0" kern="1200" dirty="0" smtClean="0">
                <a:solidFill>
                  <a:schemeClr val="tx1"/>
                </a:solidFill>
                <a:effectLst/>
                <a:latin typeface="+mn-lt"/>
                <a:ea typeface="+mn-ea"/>
                <a:cs typeface="+mn-cs"/>
              </a:rPr>
              <a:t>Провайдер </a:t>
            </a:r>
            <a:r>
              <a:rPr lang="ru-RU" sz="1200" b="0" i="0" kern="1200" dirty="0" err="1" smtClean="0">
                <a:solidFill>
                  <a:schemeClr val="tx1"/>
                </a:solidFill>
                <a:effectLst/>
                <a:latin typeface="+mn-lt"/>
                <a:ea typeface="+mn-ea"/>
                <a:cs typeface="+mn-cs"/>
              </a:rPr>
              <a:t>favoritesService</a:t>
            </a:r>
            <a:r>
              <a:rPr lang="ru-RU" sz="1200" b="0" i="0" kern="1200" dirty="0" smtClean="0">
                <a:solidFill>
                  <a:schemeClr val="tx1"/>
                </a:solidFill>
                <a:effectLst/>
                <a:latin typeface="+mn-lt"/>
                <a:ea typeface="+mn-ea"/>
                <a:cs typeface="+mn-cs"/>
              </a:rPr>
              <a:t> создает экземпляр </a:t>
            </a:r>
            <a:r>
              <a:rPr lang="ru-RU" sz="1200" b="0" i="0" kern="1200" dirty="0" err="1" smtClean="0">
                <a:solidFill>
                  <a:schemeClr val="tx1"/>
                </a:solidFill>
                <a:effectLst/>
                <a:latin typeface="+mn-lt"/>
                <a:ea typeface="+mn-ea"/>
                <a:cs typeface="+mn-cs"/>
              </a:rPr>
              <a:t>FavoritesService</a:t>
            </a:r>
            <a:r>
              <a:rPr lang="ru-RU" sz="1200" b="0" i="0" kern="1200" dirty="0" smtClean="0">
                <a:solidFill>
                  <a:schemeClr val="tx1"/>
                </a:solidFill>
                <a:effectLst/>
                <a:latin typeface="+mn-lt"/>
                <a:ea typeface="+mn-ea"/>
                <a:cs typeface="+mn-cs"/>
              </a:rPr>
              <a:t>, передавая ему экземпляры </a:t>
            </a:r>
            <a:r>
              <a:rPr lang="ru-RU" sz="1200" b="0" i="0" kern="1200" dirty="0" err="1" smtClean="0">
                <a:solidFill>
                  <a:schemeClr val="tx1"/>
                </a:solidFill>
                <a:effectLst/>
                <a:latin typeface="+mn-lt"/>
                <a:ea typeface="+mn-ea"/>
                <a:cs typeface="+mn-cs"/>
              </a:rPr>
              <a:t>FirebaseAnalytics</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firebaseRemoteConfigService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Проверка включения избранного:</a:t>
            </a:r>
          </a:p>
          <a:p>
            <a:pPr lvl="1"/>
            <a:r>
              <a:rPr lang="ru-RU" sz="1200" b="0" i="0" kern="1200" dirty="0" smtClean="0">
                <a:solidFill>
                  <a:schemeClr val="tx1"/>
                </a:solidFill>
                <a:effectLst/>
                <a:latin typeface="+mn-lt"/>
                <a:ea typeface="+mn-ea"/>
                <a:cs typeface="+mn-cs"/>
              </a:rPr>
              <a:t>Провайдер </a:t>
            </a:r>
            <a:r>
              <a:rPr lang="ru-RU" sz="1200" b="0" i="0" kern="1200" dirty="0" err="1" smtClean="0">
                <a:solidFill>
                  <a:schemeClr val="tx1"/>
                </a:solidFill>
                <a:effectLst/>
                <a:latin typeface="+mn-lt"/>
                <a:ea typeface="+mn-ea"/>
                <a:cs typeface="+mn-cs"/>
              </a:rPr>
              <a:t>favoritesEnabled</a:t>
            </a:r>
            <a:r>
              <a:rPr lang="ru-RU" sz="1200" b="0" i="0" kern="1200" dirty="0" smtClean="0">
                <a:solidFill>
                  <a:schemeClr val="tx1"/>
                </a:solidFill>
                <a:effectLst/>
                <a:latin typeface="+mn-lt"/>
                <a:ea typeface="+mn-ea"/>
                <a:cs typeface="+mn-cs"/>
              </a:rPr>
              <a:t> вызывает метод </a:t>
            </a:r>
            <a:r>
              <a:rPr lang="ru-RU" sz="1200" b="0" i="0" kern="1200" dirty="0" err="1" smtClean="0">
                <a:solidFill>
                  <a:schemeClr val="tx1"/>
                </a:solidFill>
                <a:effectLst/>
                <a:latin typeface="+mn-lt"/>
                <a:ea typeface="+mn-ea"/>
                <a:cs typeface="+mn-cs"/>
              </a:rPr>
              <a:t>favoritesEnabled</a:t>
            </a:r>
            <a:r>
              <a:rPr lang="ru-RU" sz="1200" b="0" i="0" kern="1200" dirty="0" smtClean="0">
                <a:solidFill>
                  <a:schemeClr val="tx1"/>
                </a:solidFill>
                <a:effectLst/>
                <a:latin typeface="+mn-lt"/>
                <a:ea typeface="+mn-ea"/>
                <a:cs typeface="+mn-cs"/>
              </a:rPr>
              <a:t> у экземпляра </a:t>
            </a:r>
            <a:r>
              <a:rPr lang="ru-RU" sz="1200" b="0" i="0" kern="1200" dirty="0" err="1" smtClean="0">
                <a:solidFill>
                  <a:schemeClr val="tx1"/>
                </a:solidFill>
                <a:effectLst/>
                <a:latin typeface="+mn-lt"/>
                <a:ea typeface="+mn-ea"/>
                <a:cs typeface="+mn-cs"/>
              </a:rPr>
              <a:t>FavoritesService</a:t>
            </a:r>
            <a:r>
              <a:rPr lang="ru-RU" sz="1200" b="0" i="0" kern="1200" dirty="0" smtClean="0">
                <a:solidFill>
                  <a:schemeClr val="tx1"/>
                </a:solidFill>
                <a:effectLst/>
                <a:latin typeface="+mn-lt"/>
                <a:ea typeface="+mn-ea"/>
                <a:cs typeface="+mn-cs"/>
              </a:rPr>
              <a:t>, чтобы проверить, включена ли функция избранного.</a:t>
            </a:r>
          </a:p>
          <a:p>
            <a:r>
              <a:rPr lang="ru-RU" sz="1200" b="0" i="0" kern="1200" dirty="0" smtClean="0">
                <a:solidFill>
                  <a:schemeClr val="tx1"/>
                </a:solidFill>
                <a:effectLst/>
                <a:latin typeface="+mn-lt"/>
                <a:ea typeface="+mn-ea"/>
                <a:cs typeface="+mn-cs"/>
              </a:rPr>
              <a:t>Получение типа кнопки избранного:</a:t>
            </a:r>
          </a:p>
          <a:p>
            <a:pPr lvl="1"/>
            <a:r>
              <a:rPr lang="ru-RU" sz="1200" b="0" i="0" kern="1200" dirty="0" smtClean="0">
                <a:solidFill>
                  <a:schemeClr val="tx1"/>
                </a:solidFill>
                <a:effectLst/>
                <a:latin typeface="+mn-lt"/>
                <a:ea typeface="+mn-ea"/>
                <a:cs typeface="+mn-cs"/>
              </a:rPr>
              <a:t>Провайдер </a:t>
            </a:r>
            <a:r>
              <a:rPr lang="ru-RU" sz="1200" b="0" i="0" kern="1200" dirty="0" err="1" smtClean="0">
                <a:solidFill>
                  <a:schemeClr val="tx1"/>
                </a:solidFill>
                <a:effectLst/>
                <a:latin typeface="+mn-lt"/>
                <a:ea typeface="+mn-ea"/>
                <a:cs typeface="+mn-cs"/>
              </a:rPr>
              <a:t>favoriteButtonType</a:t>
            </a:r>
            <a:r>
              <a:rPr lang="ru-RU" sz="1200" b="0" i="0" kern="1200" dirty="0" smtClean="0">
                <a:solidFill>
                  <a:schemeClr val="tx1"/>
                </a:solidFill>
                <a:effectLst/>
                <a:latin typeface="+mn-lt"/>
                <a:ea typeface="+mn-ea"/>
                <a:cs typeface="+mn-cs"/>
              </a:rPr>
              <a:t> вызывает метод </a:t>
            </a:r>
            <a:r>
              <a:rPr lang="ru-RU" sz="1200" b="0" i="0" kern="1200" dirty="0" err="1" smtClean="0">
                <a:solidFill>
                  <a:schemeClr val="tx1"/>
                </a:solidFill>
                <a:effectLst/>
                <a:latin typeface="+mn-lt"/>
                <a:ea typeface="+mn-ea"/>
                <a:cs typeface="+mn-cs"/>
              </a:rPr>
              <a:t>favoriteButtonType</a:t>
            </a:r>
            <a:r>
              <a:rPr lang="ru-RU" sz="1200" b="0" i="0" kern="1200" dirty="0" smtClean="0">
                <a:solidFill>
                  <a:schemeClr val="tx1"/>
                </a:solidFill>
                <a:effectLst/>
                <a:latin typeface="+mn-lt"/>
                <a:ea typeface="+mn-ea"/>
                <a:cs typeface="+mn-cs"/>
              </a:rPr>
              <a:t> у экземпляра </a:t>
            </a:r>
            <a:r>
              <a:rPr lang="ru-RU" sz="1200" b="0" i="0" kern="1200" dirty="0" err="1" smtClean="0">
                <a:solidFill>
                  <a:schemeClr val="tx1"/>
                </a:solidFill>
                <a:effectLst/>
                <a:latin typeface="+mn-lt"/>
                <a:ea typeface="+mn-ea"/>
                <a:cs typeface="+mn-cs"/>
              </a:rPr>
              <a:t>FavoritesService</a:t>
            </a:r>
            <a:r>
              <a:rPr lang="ru-RU" sz="1200" b="0" i="0" kern="1200" dirty="0" smtClean="0">
                <a:solidFill>
                  <a:schemeClr val="tx1"/>
                </a:solidFill>
                <a:effectLst/>
                <a:latin typeface="+mn-lt"/>
                <a:ea typeface="+mn-ea"/>
                <a:cs typeface="+mn-cs"/>
              </a:rPr>
              <a:t>, чтобы получить тип кнопки избранного.</a:t>
            </a:r>
          </a:p>
          <a:p>
            <a:r>
              <a:rPr lang="ru-RU" sz="1200" b="1" i="0" kern="1200" dirty="0" smtClean="0">
                <a:solidFill>
                  <a:schemeClr val="tx1"/>
                </a:solidFill>
                <a:effectLst/>
                <a:latin typeface="+mn-lt"/>
                <a:ea typeface="+mn-ea"/>
                <a:cs typeface="+mn-cs"/>
              </a:rPr>
              <a:t>Зачем это нужно:</a:t>
            </a:r>
          </a:p>
          <a:p>
            <a:r>
              <a:rPr lang="ru-RU" sz="1200" b="0" i="0" kern="1200" dirty="0" smtClean="0">
                <a:solidFill>
                  <a:schemeClr val="tx1"/>
                </a:solidFill>
                <a:effectLst/>
                <a:latin typeface="+mn-lt"/>
                <a:ea typeface="+mn-ea"/>
                <a:cs typeface="+mn-cs"/>
              </a:rPr>
              <a:t>Управление зависимостями: Использование </a:t>
            </a:r>
            <a:r>
              <a:rPr lang="ru-RU" sz="1200" b="0" i="0" kern="1200" dirty="0" err="1" smtClean="0">
                <a:solidFill>
                  <a:schemeClr val="tx1"/>
                </a:solidFill>
                <a:effectLst/>
                <a:latin typeface="+mn-lt"/>
                <a:ea typeface="+mn-ea"/>
                <a:cs typeface="+mn-cs"/>
              </a:rPr>
              <a:t>Riverpod</a:t>
            </a:r>
            <a:r>
              <a:rPr lang="ru-RU" sz="1200" b="0" i="0" kern="1200" dirty="0" smtClean="0">
                <a:solidFill>
                  <a:schemeClr val="tx1"/>
                </a:solidFill>
                <a:effectLst/>
                <a:latin typeface="+mn-lt"/>
                <a:ea typeface="+mn-ea"/>
                <a:cs typeface="+mn-cs"/>
              </a:rPr>
              <a:t> позволяет эффективно управлять зависимостями и состоянием в приложении.</a:t>
            </a:r>
          </a:p>
          <a:p>
            <a:r>
              <a:rPr lang="ru-RU" sz="1200" b="0" i="0" kern="1200" dirty="0" smtClean="0">
                <a:solidFill>
                  <a:schemeClr val="tx1"/>
                </a:solidFill>
                <a:effectLst/>
                <a:latin typeface="+mn-lt"/>
                <a:ea typeface="+mn-ea"/>
                <a:cs typeface="+mn-cs"/>
              </a:rPr>
              <a:t>Автоматическое обновление: Если состояние </a:t>
            </a:r>
            <a:r>
              <a:rPr lang="ru-RU" sz="1200" b="0" i="0" kern="1200" dirty="0" err="1" smtClean="0">
                <a:solidFill>
                  <a:schemeClr val="tx1"/>
                </a:solidFill>
                <a:effectLst/>
                <a:latin typeface="+mn-lt"/>
                <a:ea typeface="+mn-ea"/>
                <a:cs typeface="+mn-cs"/>
              </a:rPr>
              <a:t>firebaseRemoteConfigService</a:t>
            </a:r>
            <a:r>
              <a:rPr lang="ru-RU" sz="1200" b="0" i="0" kern="1200" dirty="0" smtClean="0">
                <a:solidFill>
                  <a:schemeClr val="tx1"/>
                </a:solidFill>
                <a:effectLst/>
                <a:latin typeface="+mn-lt"/>
                <a:ea typeface="+mn-ea"/>
                <a:cs typeface="+mn-cs"/>
              </a:rPr>
              <a:t> изменится, </a:t>
            </a:r>
            <a:r>
              <a:rPr lang="ru-RU" sz="1200" b="0" i="0" kern="1200" dirty="0" err="1" smtClean="0">
                <a:solidFill>
                  <a:schemeClr val="tx1"/>
                </a:solidFill>
                <a:effectLst/>
                <a:latin typeface="+mn-lt"/>
                <a:ea typeface="+mn-ea"/>
                <a:cs typeface="+mn-cs"/>
              </a:rPr>
              <a:t>FavoritesService</a:t>
            </a:r>
            <a:r>
              <a:rPr lang="ru-RU" sz="1200" b="0" i="0" kern="1200" dirty="0" smtClean="0">
                <a:solidFill>
                  <a:schemeClr val="tx1"/>
                </a:solidFill>
                <a:effectLst/>
                <a:latin typeface="+mn-lt"/>
                <a:ea typeface="+mn-ea"/>
                <a:cs typeface="+mn-cs"/>
              </a:rPr>
              <a:t> автоматически получит обновленный экземпляр, что упрощает синхронизацию состояния в приложении.</a:t>
            </a:r>
          </a:p>
          <a:p>
            <a:r>
              <a:rPr lang="ru-RU" sz="1200" b="0" i="0" kern="1200" dirty="0" smtClean="0">
                <a:solidFill>
                  <a:schemeClr val="tx1"/>
                </a:solidFill>
                <a:effectLst/>
                <a:latin typeface="+mn-lt"/>
                <a:ea typeface="+mn-ea"/>
                <a:cs typeface="+mn-cs"/>
              </a:rPr>
              <a:t>Проверка состояния и типа кнопки: Провайдеры </a:t>
            </a:r>
            <a:r>
              <a:rPr lang="ru-RU" sz="1200" b="0" i="0" kern="1200" dirty="0" err="1" smtClean="0">
                <a:solidFill>
                  <a:schemeClr val="tx1"/>
                </a:solidFill>
                <a:effectLst/>
                <a:latin typeface="+mn-lt"/>
                <a:ea typeface="+mn-ea"/>
                <a:cs typeface="+mn-cs"/>
              </a:rPr>
              <a:t>favoritesEnabled</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favoriteButtonType</a:t>
            </a:r>
            <a:r>
              <a:rPr lang="ru-RU" sz="1200" b="0" i="0" kern="1200" dirty="0" smtClean="0">
                <a:solidFill>
                  <a:schemeClr val="tx1"/>
                </a:solidFill>
                <a:effectLst/>
                <a:latin typeface="+mn-lt"/>
                <a:ea typeface="+mn-ea"/>
                <a:cs typeface="+mn-cs"/>
              </a:rPr>
              <a:t> позволяют легко проверять состояние функции избранного и получать тип кнопки избранного, используя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Таким образом, этот код обеспечивает создание сервиса для работы с избранными элементами в приложении, используя </a:t>
            </a:r>
            <a:r>
              <a:rPr lang="ru-RU" sz="1200" b="0" i="0" kern="1200" dirty="0" err="1" smtClean="0">
                <a:solidFill>
                  <a:schemeClr val="tx1"/>
                </a:solidFill>
                <a:effectLst/>
                <a:latin typeface="+mn-lt"/>
                <a:ea typeface="+mn-ea"/>
                <a:cs typeface="+mn-cs"/>
              </a:rPr>
              <a:t>Riverpod</a:t>
            </a:r>
            <a:r>
              <a:rPr lang="ru-RU" sz="1200" b="0" i="0" kern="1200" dirty="0" smtClean="0">
                <a:solidFill>
                  <a:schemeClr val="tx1"/>
                </a:solidFill>
                <a:effectLst/>
                <a:latin typeface="+mn-lt"/>
                <a:ea typeface="+mn-ea"/>
                <a:cs typeface="+mn-cs"/>
              </a:rPr>
              <a:t> для управления состоянием и зависимостями.</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79</a:t>
            </a:fld>
            <a:endParaRPr lang="en-US"/>
          </a:p>
        </p:txBody>
      </p:sp>
    </p:spTree>
    <p:extLst>
      <p:ext uri="{BB962C8B-B14F-4D97-AF65-F5344CB8AC3E}">
        <p14:creationId xmlns:p14="http://schemas.microsoft.com/office/powerpoint/2010/main" val="8960624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Если проверить поведение приложения, то можно заметить, что функция добавления в избранное включена только на определенном наборе устройств, так как применяется условие "10% пользователей". Если мы достаточно уверены в новой функциональности, мы можем включить функцию глобально, удалив условие и установив значение флага в </a:t>
            </a:r>
            <a:r>
              <a:rPr lang="ru-RU" sz="1200" b="0" i="0" kern="1200" dirty="0" err="1" smtClean="0">
                <a:solidFill>
                  <a:schemeClr val="tx1"/>
                </a:solidFill>
                <a:effectLst/>
                <a:latin typeface="+mn-lt"/>
                <a:ea typeface="+mn-ea"/>
                <a:cs typeface="+mn-cs"/>
              </a:rPr>
              <a:t>true</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Это здорово! Мы можем включать и отключать функции глобально или проводить поэтапное внедрение, включив функцию, скажем, для 10% пользователей, и постепенно увеличивая это значение. Вопрос в том, можем ли мы продвинуть эту концепцию на шаг вперед? (</a:t>
            </a:r>
            <a:r>
              <a:rPr lang="ru-RU" sz="1200" b="0" i="0" kern="1200" dirty="0" err="1" smtClean="0">
                <a:solidFill>
                  <a:schemeClr val="tx1"/>
                </a:solidFill>
                <a:effectLst/>
                <a:latin typeface="+mn-lt"/>
                <a:ea typeface="+mn-ea"/>
                <a:cs typeface="+mn-cs"/>
              </a:rPr>
              <a:t>Спойлер</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да, мы можем!</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80</a:t>
            </a:fld>
            <a:endParaRPr lang="en-US"/>
          </a:p>
        </p:txBody>
      </p:sp>
    </p:spTree>
    <p:extLst>
      <p:ext uri="{BB962C8B-B14F-4D97-AF65-F5344CB8AC3E}">
        <p14:creationId xmlns:p14="http://schemas.microsoft.com/office/powerpoint/2010/main" val="24804327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Честно говоря, A/B тестирование очень похоже на переключение функций, только помимо изменения значений конкретного переключателя, вы также измеряете, как это конкретное значение влияет на поведение пользователя. Тогда вы сможете увидеть, какое значение работает лучше всего, чтобы быть более уверенным при внедрении новых функций для ваших пользователей.</a:t>
            </a:r>
          </a:p>
          <a:p>
            <a:endParaRPr lang="ru-RU" dirty="0" smtClean="0"/>
          </a:p>
          <a:p>
            <a:r>
              <a:rPr lang="ru-RU" dirty="0" smtClean="0"/>
              <a:t>В нашем случае мы заметили, что кнопка добавления в избранное работает плохо, и мы предполагаем, что выдвижная кнопка слишком скрыта, чтобы пользователи вообще заметили ее существование. Чтобы подтвердить это предположение, мы создадим новый переключатель </a:t>
            </a:r>
            <a:r>
              <a:rPr lang="ru-RU" dirty="0" err="1" smtClean="0"/>
              <a:t>favorite_button_type</a:t>
            </a:r>
            <a:r>
              <a:rPr lang="ru-RU" dirty="0" smtClean="0"/>
              <a:t>, который будет иметь два возможных значения: </a:t>
            </a:r>
            <a:r>
              <a:rPr lang="ru-RU" dirty="0" err="1" smtClean="0"/>
              <a:t>slideable</a:t>
            </a:r>
            <a:r>
              <a:rPr lang="ru-RU" dirty="0" smtClean="0"/>
              <a:t> и </a:t>
            </a:r>
            <a:r>
              <a:rPr lang="ru-RU" dirty="0" err="1" smtClean="0"/>
              <a:t>card</a:t>
            </a:r>
            <a:r>
              <a:rPr lang="ru-RU" dirty="0" smtClean="0"/>
              <a:t> (этот параметр будет добавлен позже с помощью A/B теста).</a:t>
            </a:r>
          </a:p>
          <a:p>
            <a:endParaRPr lang="ru-RU" dirty="0" smtClean="0"/>
          </a:p>
          <a:p>
            <a:r>
              <a:rPr lang="ru-RU" sz="1200" b="0" i="0" kern="1200" dirty="0" smtClean="0">
                <a:solidFill>
                  <a:schemeClr val="tx1"/>
                </a:solidFill>
                <a:effectLst/>
                <a:latin typeface="+mn-lt"/>
                <a:ea typeface="+mn-ea"/>
                <a:cs typeface="+mn-cs"/>
              </a:rPr>
              <a:t>Теперь мы используем новое свойство внутри приложения. Во-первых, нам нужно расширить </a:t>
            </a:r>
            <a:r>
              <a:rPr lang="ru-RU" dirty="0" err="1" smtClean="0"/>
              <a:t>FirebaseRemoteConfigService</a:t>
            </a:r>
            <a:r>
              <a:rPr lang="ru-RU" sz="1200" b="0" i="0" kern="1200" dirty="0" smtClean="0">
                <a:solidFill>
                  <a:schemeClr val="tx1"/>
                </a:solidFill>
                <a:effectLst/>
                <a:latin typeface="+mn-lt"/>
                <a:ea typeface="+mn-ea"/>
                <a:cs typeface="+mn-cs"/>
              </a:rPr>
              <a:t> с помощью геттера (прим.: функция здесь выполняет смысл геттера):</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81</a:t>
            </a:fld>
            <a:endParaRPr lang="en-US"/>
          </a:p>
        </p:txBody>
      </p:sp>
    </p:spTree>
    <p:extLst>
      <p:ext uri="{BB962C8B-B14F-4D97-AF65-F5344CB8AC3E}">
        <p14:creationId xmlns:p14="http://schemas.microsoft.com/office/powerpoint/2010/main" val="2513927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Таким образом, мы сможем удаленно переключать тип кнопки, а еще лучше – теперь мы можем создать для этого A/B-тест.</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82</a:t>
            </a:fld>
            <a:endParaRPr lang="en-US"/>
          </a:p>
        </p:txBody>
      </p:sp>
    </p:spTree>
    <p:extLst>
      <p:ext uri="{BB962C8B-B14F-4D97-AF65-F5344CB8AC3E}">
        <p14:creationId xmlns:p14="http://schemas.microsoft.com/office/powerpoint/2010/main" val="1499509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 приборной панели </a:t>
            </a:r>
            <a:r>
              <a:rPr lang="en-US" sz="1200" b="0" i="0" kern="1200" dirty="0" smtClean="0">
                <a:solidFill>
                  <a:schemeClr val="tx1"/>
                </a:solidFill>
                <a:effectLst/>
                <a:latin typeface="+mn-lt"/>
                <a:ea typeface="+mn-ea"/>
                <a:cs typeface="+mn-cs"/>
              </a:rPr>
              <a:t>Firebase Remote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выберите "</a:t>
            </a:r>
            <a:r>
              <a:rPr lang="en-US" sz="1200" b="0" i="0" kern="1200" dirty="0" smtClean="0">
                <a:solidFill>
                  <a:schemeClr val="tx1"/>
                </a:solidFill>
                <a:effectLst/>
                <a:latin typeface="+mn-lt"/>
                <a:ea typeface="+mn-ea"/>
                <a:cs typeface="+mn-cs"/>
              </a:rPr>
              <a:t>Create your first A/B test"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83</a:t>
            </a:fld>
            <a:endParaRPr lang="en-US"/>
          </a:p>
        </p:txBody>
      </p:sp>
    </p:spTree>
    <p:extLst>
      <p:ext uri="{BB962C8B-B14F-4D97-AF65-F5344CB8AC3E}">
        <p14:creationId xmlns:p14="http://schemas.microsoft.com/office/powerpoint/2010/main" val="29919820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Затем придумайте еще одно креативное название для эксперимента и выберите для него </a:t>
            </a:r>
            <a:r>
              <a:rPr lang="ru-RU" sz="1200" b="0" i="0" kern="1200" dirty="0" err="1" smtClean="0">
                <a:solidFill>
                  <a:schemeClr val="tx1"/>
                </a:solidFill>
                <a:effectLst/>
                <a:latin typeface="+mn-lt"/>
                <a:ea typeface="+mn-ea"/>
                <a:cs typeface="+mn-cs"/>
              </a:rPr>
              <a:t>целе</a:t>
            </a:r>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Наша цель - увеличить конверсию кнопки добавления в избранное, поэтому мы выбираем соответствующее событие, которое мы создали ранее - </a:t>
            </a:r>
            <a:r>
              <a:rPr lang="ru-RU" dirty="0" err="1" smtClean="0"/>
              <a:t>add_to_favorites</a:t>
            </a:r>
            <a:r>
              <a:rPr lang="ru-RU" sz="1200" b="0" i="0" kern="1200" dirty="0" err="1" smtClean="0">
                <a:solidFill>
                  <a:schemeClr val="tx1"/>
                </a:solidFill>
                <a:effectLst/>
                <a:latin typeface="+mn-lt"/>
                <a:ea typeface="+mn-ea"/>
                <a:cs typeface="+mn-cs"/>
              </a:rPr>
              <a:t>.вую</a:t>
            </a:r>
            <a:r>
              <a:rPr lang="ru-RU" sz="1200" b="0" i="0" kern="1200" dirty="0" smtClean="0">
                <a:solidFill>
                  <a:schemeClr val="tx1"/>
                </a:solidFill>
                <a:effectLst/>
                <a:latin typeface="+mn-lt"/>
                <a:ea typeface="+mn-ea"/>
                <a:cs typeface="+mn-cs"/>
              </a:rPr>
              <a:t> группу.</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84</a:t>
            </a:fld>
            <a:endParaRPr lang="en-US"/>
          </a:p>
        </p:txBody>
      </p:sp>
    </p:spTree>
    <p:extLst>
      <p:ext uri="{BB962C8B-B14F-4D97-AF65-F5344CB8AC3E}">
        <p14:creationId xmlns:p14="http://schemas.microsoft.com/office/powerpoint/2010/main" val="24139423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выберите свойство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для эксперимента и определите различные значения, которые вы хотите протестировать. В нашем случае это разные типы кнопок – </a:t>
            </a:r>
            <a:r>
              <a:rPr lang="ru-RU" dirty="0" err="1" smtClean="0"/>
              <a:t>slideable</a:t>
            </a:r>
            <a:r>
              <a:rPr lang="ru-RU" sz="1200" b="0" i="0" kern="1200" dirty="0" smtClean="0">
                <a:solidFill>
                  <a:schemeClr val="tx1"/>
                </a:solidFill>
                <a:effectLst/>
                <a:latin typeface="+mn-lt"/>
                <a:ea typeface="+mn-ea"/>
                <a:cs typeface="+mn-cs"/>
              </a:rPr>
              <a:t> и </a:t>
            </a:r>
            <a:r>
              <a:rPr lang="ru-RU" dirty="0" err="1" smtClean="0"/>
              <a:t>card</a:t>
            </a:r>
            <a:r>
              <a:rPr lang="ru-RU" sz="1200" b="0" i="0" kern="1200" dirty="0" smtClean="0">
                <a:solidFill>
                  <a:schemeClr val="tx1"/>
                </a:solidFill>
                <a:effectLst/>
                <a:latin typeface="+mn-lt"/>
                <a:ea typeface="+mn-ea"/>
                <a:cs typeface="+mn-cs"/>
              </a:rPr>
              <a:t> .</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85</a:t>
            </a:fld>
            <a:endParaRPr lang="en-US"/>
          </a:p>
        </p:txBody>
      </p:sp>
    </p:spTree>
    <p:extLst>
      <p:ext uri="{BB962C8B-B14F-4D97-AF65-F5344CB8AC3E}">
        <p14:creationId xmlns:p14="http://schemas.microsoft.com/office/powerpoint/2010/main" val="42906904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Оставьте веса вариантов равными, чтобы это была честная борьба между разными типами кнопок.</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86</a:t>
            </a:fld>
            <a:endParaRPr lang="en-US"/>
          </a:p>
        </p:txBody>
      </p:sp>
    </p:spTree>
    <p:extLst>
      <p:ext uri="{BB962C8B-B14F-4D97-AF65-F5344CB8AC3E}">
        <p14:creationId xmlns:p14="http://schemas.microsoft.com/office/powerpoint/2010/main" val="33724815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Начните эксперимент и теперь терпеливо ждите результатов. Чтобы подтвердить результаты A/B-теста, запустим приложение на разных устройствах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Вы должны заметить, что на некоторых устройствах по-прежнему используется выдвижная кнопка, а на других кнопка находится поверх карточки сеанса мероприятия – A/B-тест работает!</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87</a:t>
            </a:fld>
            <a:endParaRPr lang="en-US"/>
          </a:p>
        </p:txBody>
      </p:sp>
    </p:spTree>
    <p:extLst>
      <p:ext uri="{BB962C8B-B14F-4D97-AF65-F5344CB8AC3E}">
        <p14:creationId xmlns:p14="http://schemas.microsoft.com/office/powerpoint/2010/main" val="3285826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Настройка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SDK для </a:t>
            </a:r>
            <a:r>
              <a:rPr lang="ru-RU" sz="1200" b="0" i="0" kern="1200" dirty="0" err="1" smtClean="0">
                <a:solidFill>
                  <a:schemeClr val="tx1"/>
                </a:solidFill>
                <a:effectLst/>
                <a:latin typeface="+mn-lt"/>
                <a:ea typeface="+mn-ea"/>
                <a:cs typeface="+mn-cs"/>
              </a:rPr>
              <a:t>iOS</a:t>
            </a:r>
            <a:r>
              <a:rPr lang="ru-RU" dirty="0" smtClean="0"/>
              <a:t/>
            </a:r>
            <a:br>
              <a:rPr lang="ru-RU" dirty="0" smtClean="0"/>
            </a:br>
            <a:r>
              <a:rPr lang="ru-RU" sz="1200" b="0" i="0" kern="1200" dirty="0" smtClean="0">
                <a:solidFill>
                  <a:schemeClr val="tx1"/>
                </a:solidFill>
                <a:effectLst/>
                <a:latin typeface="+mn-lt"/>
                <a:ea typeface="+mn-ea"/>
                <a:cs typeface="+mn-cs"/>
              </a:rPr>
              <a:t>Вам необходимо загрузить </a:t>
            </a:r>
            <a:r>
              <a:rPr lang="ru-RU" sz="1200" b="0" i="0" kern="1200" dirty="0" err="1" smtClean="0">
                <a:solidFill>
                  <a:schemeClr val="tx1"/>
                </a:solidFill>
                <a:effectLst/>
                <a:latin typeface="+mn-lt"/>
                <a:ea typeface="+mn-ea"/>
                <a:cs typeface="+mn-cs"/>
              </a:rPr>
              <a:t>Cocoapods</a:t>
            </a:r>
            <a:r>
              <a:rPr lang="ru-RU" sz="1200" b="0" i="0" kern="1200" dirty="0" smtClean="0">
                <a:solidFill>
                  <a:schemeClr val="tx1"/>
                </a:solidFill>
                <a:effectLst/>
                <a:latin typeface="+mn-lt"/>
                <a:ea typeface="+mn-ea"/>
                <a:cs typeface="+mn-cs"/>
              </a:rPr>
              <a:t> для запуска пакетов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а также для установки модулей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Вы можете загрузить </a:t>
            </a:r>
            <a:r>
              <a:rPr lang="ru-RU" sz="1200" b="0" i="0" kern="1200" dirty="0" err="1" smtClean="0">
                <a:solidFill>
                  <a:schemeClr val="tx1"/>
                </a:solidFill>
                <a:effectLst/>
                <a:latin typeface="+mn-lt"/>
                <a:ea typeface="+mn-ea"/>
                <a:cs typeface="+mn-cs"/>
              </a:rPr>
              <a:t>Cocoapods</a:t>
            </a:r>
            <a:r>
              <a:rPr lang="ru-RU" sz="1200" b="0" i="0" kern="1200" dirty="0" smtClean="0">
                <a:solidFill>
                  <a:schemeClr val="tx1"/>
                </a:solidFill>
                <a:effectLst/>
                <a:latin typeface="+mn-lt"/>
                <a:ea typeface="+mn-ea"/>
                <a:cs typeface="+mn-cs"/>
              </a:rPr>
              <a:t>, выполнив следующую команду в терминале: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После установки </a:t>
            </a:r>
            <a:r>
              <a:rPr lang="ru-RU" sz="1200" b="0" i="0" kern="1200" dirty="0" err="1" smtClean="0">
                <a:solidFill>
                  <a:schemeClr val="tx1"/>
                </a:solidFill>
                <a:effectLst/>
                <a:latin typeface="+mn-lt"/>
                <a:ea typeface="+mn-ea"/>
                <a:cs typeface="+mn-cs"/>
              </a:rPr>
              <a:t>Cocoapods</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Менеджер зависимостей приложений</a:t>
            </a:r>
            <a:r>
              <a:rPr lang="en-US" sz="1200" b="0" i="0"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вы можете продолжить и запустить следующие команды в каталоге вашего проекта.</a:t>
            </a:r>
            <a:r>
              <a:rPr lang="en-US" sz="1200" b="0" i="0" kern="1200" dirty="0" smtClean="0">
                <a:solidFill>
                  <a:schemeClr val="tx1"/>
                </a:solidFill>
                <a:effectLst/>
                <a:latin typeface="+mn-lt"/>
                <a:ea typeface="+mn-ea"/>
                <a:cs typeface="+mn-cs"/>
              </a:rPr>
              <a:t> </a:t>
            </a:r>
            <a:r>
              <a:rPr lang="en-US" dirty="0" smtClean="0"/>
              <a:t>pod </a:t>
            </a:r>
            <a:r>
              <a:rPr lang="en-US" dirty="0" err="1" smtClean="0"/>
              <a:t>init</a:t>
            </a:r>
            <a:endParaRPr lang="en-US" dirty="0" smtClean="0"/>
          </a:p>
          <a:p>
            <a:endParaRPr lang="en-US" dirty="0" smtClean="0"/>
          </a:p>
          <a:p>
            <a:r>
              <a:rPr lang="en-US" sz="1200" b="0" i="0" kern="1200" dirty="0" smtClean="0">
                <a:solidFill>
                  <a:schemeClr val="tx1"/>
                </a:solidFill>
                <a:effectLst/>
                <a:latin typeface="+mn-lt"/>
                <a:ea typeface="+mn-ea"/>
                <a:cs typeface="+mn-cs"/>
              </a:rPr>
              <a:t>Now open your </a:t>
            </a:r>
            <a:r>
              <a:rPr lang="en-US" sz="1200" b="0" i="0" kern="1200" dirty="0" err="1" smtClean="0">
                <a:solidFill>
                  <a:schemeClr val="tx1"/>
                </a:solidFill>
                <a:effectLst/>
                <a:latin typeface="+mn-lt"/>
                <a:ea typeface="+mn-ea"/>
                <a:cs typeface="+mn-cs"/>
              </a:rPr>
              <a:t>Podfile</a:t>
            </a:r>
            <a:r>
              <a:rPr lang="en-US" sz="1200" b="0" i="0" kern="1200" dirty="0" smtClean="0">
                <a:solidFill>
                  <a:schemeClr val="tx1"/>
                </a:solidFill>
                <a:effectLst/>
                <a:latin typeface="+mn-lt"/>
                <a:ea typeface="+mn-ea"/>
                <a:cs typeface="+mn-cs"/>
              </a:rPr>
              <a:t> and add</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add pods for desired Firebase products # https://firebase.google.com/docs/ios/setup#available-pods</a:t>
            </a:r>
          </a:p>
          <a:p>
            <a:endParaRPr lang="en-US" dirty="0" smtClean="0"/>
          </a:p>
          <a:p>
            <a:endParaRPr lang="en-US" dirty="0" smtClean="0"/>
          </a:p>
          <a:p>
            <a:r>
              <a:rPr lang="en-US" sz="1200" b="0" i="0" kern="1200" dirty="0" smtClean="0">
                <a:solidFill>
                  <a:schemeClr val="tx1"/>
                </a:solidFill>
                <a:effectLst/>
                <a:latin typeface="+mn-lt"/>
                <a:ea typeface="+mn-ea"/>
                <a:cs typeface="+mn-cs"/>
              </a:rPr>
              <a:t>Save the </a:t>
            </a:r>
            <a:r>
              <a:rPr lang="en-US" sz="1200" b="0" i="0" kern="1200" dirty="0" err="1" smtClean="0">
                <a:solidFill>
                  <a:schemeClr val="tx1"/>
                </a:solidFill>
                <a:effectLst/>
                <a:latin typeface="+mn-lt"/>
                <a:ea typeface="+mn-ea"/>
                <a:cs typeface="+mn-cs"/>
              </a:rPr>
              <a:t>Podfile</a:t>
            </a:r>
            <a:r>
              <a:rPr lang="en-US" sz="1200" b="0" i="0" kern="1200" dirty="0" smtClean="0">
                <a:solidFill>
                  <a:schemeClr val="tx1"/>
                </a:solidFill>
                <a:effectLst/>
                <a:latin typeface="+mn-lt"/>
                <a:ea typeface="+mn-ea"/>
                <a:cs typeface="+mn-cs"/>
              </a:rPr>
              <a:t> and run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pod install</a:t>
            </a: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Это позволит создать файл </a:t>
            </a:r>
            <a:r>
              <a:rPr lang="ru-RU" sz="1200" b="0" i="0" kern="1200" dirty="0" err="1" smtClean="0">
                <a:solidFill>
                  <a:schemeClr val="tx1"/>
                </a:solidFill>
                <a:effectLst/>
                <a:latin typeface="+mn-lt"/>
                <a:ea typeface="+mn-ea"/>
                <a:cs typeface="+mn-cs"/>
              </a:rPr>
              <a:t>Runner.xcworkspace</a:t>
            </a:r>
            <a:r>
              <a:rPr lang="ru-RU" sz="1200" b="0" i="0" kern="1200" dirty="0" smtClean="0">
                <a:solidFill>
                  <a:schemeClr val="tx1"/>
                </a:solidFill>
                <a:effectLst/>
                <a:latin typeface="+mn-lt"/>
                <a:ea typeface="+mn-ea"/>
                <a:cs typeface="+mn-cs"/>
              </a:rPr>
              <a:t> для вашего приложения. Используйте этот файл для дальнейшей разработки вашего приложения, поскольку он настроен при установке </a:t>
            </a:r>
            <a:r>
              <a:rPr lang="ru-RU" sz="1200" b="0" i="0" kern="1200" dirty="0" err="1" smtClean="0">
                <a:solidFill>
                  <a:schemeClr val="tx1"/>
                </a:solidFill>
                <a:effectLst/>
                <a:latin typeface="+mn-lt"/>
                <a:ea typeface="+mn-ea"/>
                <a:cs typeface="+mn-cs"/>
              </a:rPr>
              <a:t>Podfile</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Вот и все, теперь вы настроили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для устройств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Примечание: Если вы не выполните описанный выше шаг настройки с помощью </a:t>
            </a:r>
            <a:r>
              <a:rPr lang="ru-RU" sz="1200" b="0" i="0" kern="1200" dirty="0" err="1" smtClean="0">
                <a:solidFill>
                  <a:schemeClr val="tx1"/>
                </a:solidFill>
                <a:effectLst/>
                <a:latin typeface="+mn-lt"/>
                <a:ea typeface="+mn-ea"/>
                <a:cs typeface="+mn-cs"/>
              </a:rPr>
              <a:t>Cocoapods</a:t>
            </a:r>
            <a:r>
              <a:rPr lang="ru-RU" sz="1200" b="0" i="0" kern="1200" dirty="0" smtClean="0">
                <a:solidFill>
                  <a:schemeClr val="tx1"/>
                </a:solidFill>
                <a:effectLst/>
                <a:latin typeface="+mn-lt"/>
                <a:ea typeface="+mn-ea"/>
                <a:cs typeface="+mn-cs"/>
              </a:rPr>
              <a:t>, то все в порядке,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будет отлично работать на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но с описанным выше шагом все будет немного проще при запуске вашего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CI / CD.</a:t>
            </a:r>
            <a:endParaRPr lang="en-US" sz="1200" b="0" i="0" kern="1200" dirty="0" smtClean="0">
              <a:solidFill>
                <a:schemeClr val="tx1"/>
              </a:solidFill>
              <a:effectLst/>
              <a:latin typeface="+mn-lt"/>
              <a:ea typeface="+mn-ea"/>
              <a:cs typeface="+mn-cs"/>
            </a:endParaRP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a:t>
            </a:fld>
            <a:endParaRPr lang="en-US"/>
          </a:p>
        </p:txBody>
      </p:sp>
    </p:spTree>
    <p:extLst>
      <p:ext uri="{BB962C8B-B14F-4D97-AF65-F5344CB8AC3E}">
        <p14:creationId xmlns:p14="http://schemas.microsoft.com/office/powerpoint/2010/main" val="33714029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Как вы можете заметить, кнопка в виде карточки победила, опередив выдвижную кнопку на 60%. Если мы будем достаточно уверены в этих результатах, мы сможем развернуть изменения таким образом, чтобы наиболее эффективный вариант был доступен всем пользователям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88</a:t>
            </a:fld>
            <a:endParaRPr lang="en-US"/>
          </a:p>
        </p:txBody>
      </p:sp>
    </p:spTree>
    <p:extLst>
      <p:ext uri="{BB962C8B-B14F-4D97-AF65-F5344CB8AC3E}">
        <p14:creationId xmlns:p14="http://schemas.microsoft.com/office/powerpoint/2010/main" val="23710050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После этого не забудьте остановить эксперимент, чтобы он больше не влиял на значения типа кнопки.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89</a:t>
            </a:fld>
            <a:endParaRPr lang="en-US"/>
          </a:p>
        </p:txBody>
      </p:sp>
    </p:spTree>
    <p:extLst>
      <p:ext uri="{BB962C8B-B14F-4D97-AF65-F5344CB8AC3E}">
        <p14:creationId xmlns:p14="http://schemas.microsoft.com/office/powerpoint/2010/main" val="2812014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когда у вас есть настройки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на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давайте немного поработаем над программированием. Теперь, когда наше приложение подключено, мы можем использовать любую функцию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которую вы хотите. Здесь мы будем использовать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для управления базами данных, вы даже можете использовать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Realtime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Database</a:t>
            </a:r>
            <a:r>
              <a:rPr lang="ru-RU" sz="1200" b="0" i="0" kern="1200" dirty="0" smtClean="0">
                <a:solidFill>
                  <a:schemeClr val="tx1"/>
                </a:solidFill>
                <a:effectLst/>
                <a:latin typeface="+mn-lt"/>
                <a:ea typeface="+mn-ea"/>
                <a:cs typeface="+mn-cs"/>
              </a:rPr>
              <a:t> и импортировать ее пакет из пакетов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как я упоминал выше, но лично я предпочитаю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потому что он действительно удобен и прост в использовании.</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Итак, теперь создайте файл и назовите его </a:t>
            </a:r>
            <a:r>
              <a:rPr lang="ru-RU" sz="1200" b="0" i="0" kern="1200" dirty="0" err="1" smtClean="0">
                <a:solidFill>
                  <a:schemeClr val="tx1"/>
                </a:solidFill>
                <a:effectLst/>
                <a:latin typeface="+mn-lt"/>
                <a:ea typeface="+mn-ea"/>
                <a:cs typeface="+mn-cs"/>
              </a:rPr>
              <a:t>home.dart</a:t>
            </a:r>
            <a:r>
              <a:rPr lang="ru-RU" sz="1200" b="0" i="0" kern="1200" dirty="0" smtClean="0">
                <a:solidFill>
                  <a:schemeClr val="tx1"/>
                </a:solidFill>
                <a:effectLst/>
                <a:latin typeface="+mn-lt"/>
                <a:ea typeface="+mn-ea"/>
                <a:cs typeface="+mn-cs"/>
              </a:rPr>
              <a:t> в своей библиотеке.</a:t>
            </a:r>
            <a:r>
              <a:rPr lang="ru-RU" dirty="0" smtClean="0"/>
              <a:t/>
            </a:r>
            <a:br>
              <a:rPr lang="ru-RU" dirty="0" smtClean="0"/>
            </a:br>
            <a:r>
              <a:rPr lang="ru-RU" sz="1200" b="0" i="0" kern="1200" dirty="0" smtClean="0">
                <a:solidFill>
                  <a:schemeClr val="tx1"/>
                </a:solidFill>
                <a:effectLst/>
                <a:latin typeface="+mn-lt"/>
                <a:ea typeface="+mn-ea"/>
                <a:cs typeface="+mn-cs"/>
              </a:rPr>
              <a:t>Импортируйте свой пакет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 создайте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с отслеживанием состояния. Если вы не знаете, как это сделать, я настоятельно рекомендую вам прочитать мой предыдущий пост о том, как начать работу с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Вернитесь к своему файлу </a:t>
            </a:r>
            <a:r>
              <a:rPr lang="ru-RU" sz="1200" b="0" i="0" kern="1200" dirty="0" err="1" smtClean="0">
                <a:solidFill>
                  <a:schemeClr val="tx1"/>
                </a:solidFill>
                <a:effectLst/>
                <a:latin typeface="+mn-lt"/>
                <a:ea typeface="+mn-ea"/>
                <a:cs typeface="+mn-cs"/>
              </a:rPr>
              <a:t>main.dart</a:t>
            </a:r>
            <a:r>
              <a:rPr lang="ru-RU" sz="1200" b="0" i="0" kern="1200" dirty="0" smtClean="0">
                <a:solidFill>
                  <a:schemeClr val="tx1"/>
                </a:solidFill>
                <a:effectLst/>
                <a:latin typeface="+mn-lt"/>
                <a:ea typeface="+mn-ea"/>
                <a:cs typeface="+mn-cs"/>
              </a:rPr>
              <a:t> и замените основную функцию </a:t>
            </a:r>
            <a:r>
              <a:rPr lang="ru-RU" sz="1200" b="0" i="0" kern="1200" dirty="0" err="1" smtClean="0">
                <a:solidFill>
                  <a:schemeClr val="tx1"/>
                </a:solidFill>
                <a:effectLst/>
                <a:latin typeface="+mn-lt"/>
                <a:ea typeface="+mn-ea"/>
                <a:cs typeface="+mn-cs"/>
              </a:rPr>
              <a:t>MyApp</a:t>
            </a:r>
            <a:r>
              <a:rPr lang="ru-RU" sz="1200" b="0" i="0" kern="1200" dirty="0" smtClean="0">
                <a:solidFill>
                  <a:schemeClr val="tx1"/>
                </a:solidFill>
                <a:effectLst/>
                <a:latin typeface="+mn-lt"/>
                <a:ea typeface="+mn-ea"/>
                <a:cs typeface="+mn-cs"/>
              </a:rPr>
              <a:t> на </a:t>
            </a:r>
            <a:r>
              <a:rPr lang="ru-RU" sz="1200" b="0" i="0" kern="1200" dirty="0" err="1" smtClean="0">
                <a:solidFill>
                  <a:schemeClr val="tx1"/>
                </a:solidFill>
                <a:effectLst/>
                <a:latin typeface="+mn-lt"/>
                <a:ea typeface="+mn-ea"/>
                <a:cs typeface="+mn-cs"/>
              </a:rPr>
              <a:t>Home</a:t>
            </a:r>
            <a:r>
              <a:rPr lang="ru-RU" sz="1200" b="0" i="0" kern="1200" dirty="0" smtClean="0">
                <a:solidFill>
                  <a:schemeClr val="tx1"/>
                </a:solidFill>
                <a:effectLst/>
                <a:latin typeface="+mn-lt"/>
                <a:ea typeface="+mn-ea"/>
                <a:cs typeface="+mn-cs"/>
              </a:rPr>
              <a:t>, не забудьте также импортировать свой файл </a:t>
            </a:r>
            <a:r>
              <a:rPr lang="ru-RU" sz="1200" b="0" i="0" kern="1200" dirty="0" err="1" smtClean="0">
                <a:solidFill>
                  <a:schemeClr val="tx1"/>
                </a:solidFill>
                <a:effectLst/>
                <a:latin typeface="+mn-lt"/>
                <a:ea typeface="+mn-ea"/>
                <a:cs typeface="+mn-cs"/>
              </a:rPr>
              <a:t>home</a:t>
            </a:r>
            <a:r>
              <a:rPr lang="ru-RU" sz="1200" b="0" i="0" kern="1200" dirty="0" smtClean="0">
                <a:solidFill>
                  <a:schemeClr val="tx1"/>
                </a:solidFill>
                <a:effectLst/>
                <a:latin typeface="+mn-lt"/>
                <a:ea typeface="+mn-ea"/>
                <a:cs typeface="+mn-cs"/>
              </a:rPr>
              <a:t>, чтобы </a:t>
            </a:r>
            <a:r>
              <a:rPr lang="ru-RU" sz="1200" b="0" i="0" kern="1200" dirty="0" err="1" smtClean="0">
                <a:solidFill>
                  <a:schemeClr val="tx1"/>
                </a:solidFill>
                <a:effectLst/>
                <a:latin typeface="+mn-lt"/>
                <a:ea typeface="+mn-ea"/>
                <a:cs typeface="+mn-cs"/>
              </a:rPr>
              <a:t>main.dart</a:t>
            </a:r>
            <a:r>
              <a:rPr lang="ru-RU" sz="1200" b="0" i="0" kern="1200" dirty="0" smtClean="0">
                <a:solidFill>
                  <a:schemeClr val="tx1"/>
                </a:solidFill>
                <a:effectLst/>
                <a:latin typeface="+mn-lt"/>
                <a:ea typeface="+mn-ea"/>
                <a:cs typeface="+mn-cs"/>
              </a:rPr>
              <a:t> мог получить доступ к вашему домашнему </a:t>
            </a:r>
            <a:r>
              <a:rPr lang="ru-RU" sz="1200" b="0" i="0" kern="1200" dirty="0" err="1" smtClean="0">
                <a:solidFill>
                  <a:schemeClr val="tx1"/>
                </a:solidFill>
                <a:effectLst/>
                <a:latin typeface="+mn-lt"/>
                <a:ea typeface="+mn-ea"/>
                <a:cs typeface="+mn-cs"/>
              </a:rPr>
              <a:t>виджету</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Вот совет, если вы используете </a:t>
            </a:r>
            <a:r>
              <a:rPr lang="ru-RU" sz="1200" b="0" i="0" kern="1200" dirty="0" err="1" smtClean="0">
                <a:solidFill>
                  <a:schemeClr val="tx1"/>
                </a:solidFill>
                <a:effectLst/>
                <a:latin typeface="+mn-lt"/>
                <a:ea typeface="+mn-ea"/>
                <a:cs typeface="+mn-cs"/>
              </a:rPr>
              <a:t>VSCode</a:t>
            </a:r>
            <a:r>
              <a:rPr lang="ru-RU" sz="1200" b="0" i="0" kern="1200" dirty="0" smtClean="0">
                <a:solidFill>
                  <a:schemeClr val="tx1"/>
                </a:solidFill>
                <a:effectLst/>
                <a:latin typeface="+mn-lt"/>
                <a:ea typeface="+mn-ea"/>
                <a:cs typeface="+mn-cs"/>
              </a:rPr>
              <a:t> или любую другую среду IDE, просто введите "</a:t>
            </a:r>
            <a:r>
              <a:rPr lang="ru-RU" sz="1200" b="0" i="0" kern="1200" dirty="0" err="1" smtClean="0">
                <a:solidFill>
                  <a:schemeClr val="tx1"/>
                </a:solidFill>
                <a:effectLst/>
                <a:latin typeface="+mn-lt"/>
                <a:ea typeface="+mn-ea"/>
                <a:cs typeface="+mn-cs"/>
              </a:rPr>
              <a:t>stfl</a:t>
            </a:r>
            <a:r>
              <a:rPr lang="ru-RU" sz="1200" b="0" i="0" kern="1200" dirty="0" smtClean="0">
                <a:solidFill>
                  <a:schemeClr val="tx1"/>
                </a:solidFill>
                <a:effectLst/>
                <a:latin typeface="+mn-lt"/>
                <a:ea typeface="+mn-ea"/>
                <a:cs typeface="+mn-cs"/>
              </a:rPr>
              <a:t>", и вы увидите весь ваш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с отслеживанием состояния, созданный специально для вас</a:t>
            </a:r>
            <a:r>
              <a:rPr lang="ru-RU" dirty="0" smtClean="0"/>
              <a:t/>
            </a:r>
            <a:br>
              <a:rPr lang="ru-RU" dirty="0" smtClean="0"/>
            </a:br>
            <a:r>
              <a:rPr lang="ru-RU" sz="1200" b="0" i="0" kern="1200" dirty="0" smtClean="0">
                <a:solidFill>
                  <a:schemeClr val="tx1"/>
                </a:solidFill>
                <a:effectLst/>
                <a:latin typeface="+mn-lt"/>
                <a:ea typeface="+mn-ea"/>
                <a:cs typeface="+mn-cs"/>
              </a:rPr>
              <a:t>Давайте назовем этот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Home</a:t>
            </a:r>
            <a:r>
              <a:rPr lang="ru-RU" sz="1200" b="0" i="0" kern="1200" dirty="0" smtClean="0">
                <a:solidFill>
                  <a:schemeClr val="tx1"/>
                </a:solidFill>
                <a:effectLst/>
                <a:latin typeface="+mn-lt"/>
                <a:ea typeface="+mn-ea"/>
                <a:cs typeface="+mn-cs"/>
              </a:rPr>
              <a:t>. Вот как должен выглядеть ваш код сейчас</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9</a:t>
            </a:fld>
            <a:endParaRPr lang="en-US"/>
          </a:p>
        </p:txBody>
      </p:sp>
    </p:spTree>
    <p:extLst>
      <p:ext uri="{BB962C8B-B14F-4D97-AF65-F5344CB8AC3E}">
        <p14:creationId xmlns:p14="http://schemas.microsoft.com/office/powerpoint/2010/main" val="222390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3590743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163990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79172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356133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144920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4"/>
          <p:cNvSpPr>
            <a:spLocks noGrp="1"/>
          </p:cNvSpPr>
          <p:nvPr>
            <p:ph type="dt" sz="half" idx="10"/>
          </p:nvPr>
        </p:nvSpPr>
        <p:spPr/>
        <p:txBody>
          <a:bodyPr/>
          <a:lstStyle/>
          <a:p>
            <a:fld id="{4F75886C-C6EE-4220-8499-8D6C9B9214A6}" type="datetimeFigureOut">
              <a:rPr lang="en-US" smtClean="0"/>
              <a:t>1/17/2025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264140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6"/>
          <p:cNvSpPr>
            <a:spLocks noGrp="1"/>
          </p:cNvSpPr>
          <p:nvPr>
            <p:ph type="dt" sz="half" idx="10"/>
          </p:nvPr>
        </p:nvSpPr>
        <p:spPr/>
        <p:txBody>
          <a:bodyPr/>
          <a:lstStyle/>
          <a:p>
            <a:fld id="{4F75886C-C6EE-4220-8499-8D6C9B9214A6}" type="datetimeFigureOut">
              <a:rPr lang="en-US" smtClean="0"/>
              <a:t>1/17/2025</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158464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Дата 2"/>
          <p:cNvSpPr>
            <a:spLocks noGrp="1"/>
          </p:cNvSpPr>
          <p:nvPr>
            <p:ph type="dt" sz="half" idx="10"/>
          </p:nvPr>
        </p:nvSpPr>
        <p:spPr/>
        <p:txBody>
          <a:bodyPr/>
          <a:lstStyle/>
          <a:p>
            <a:fld id="{4F75886C-C6EE-4220-8499-8D6C9B9214A6}" type="datetimeFigureOut">
              <a:rPr lang="en-US" smtClean="0"/>
              <a:t>1/17/2025</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725760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4F75886C-C6EE-4220-8499-8D6C9B9214A6}" type="datetimeFigureOut">
              <a:rPr lang="en-US" smtClean="0"/>
              <a:t>1/17/2025</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3463602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4F75886C-C6EE-4220-8499-8D6C9B9214A6}" type="datetimeFigureOut">
              <a:rPr lang="en-US" smtClean="0"/>
              <a:t>1/17/2025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2346582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4F75886C-C6EE-4220-8499-8D6C9B9214A6}" type="datetimeFigureOut">
              <a:rPr lang="en-US" smtClean="0"/>
              <a:t>1/17/2025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3474265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45013-FB7F-4E61-94BD-E8DAF8C8F19C}" type="slidenum">
              <a:rPr lang="en-US" smtClean="0"/>
              <a:t>‹#›</a:t>
            </a:fld>
            <a:endParaRPr lang="en-US"/>
          </a:p>
        </p:txBody>
      </p:sp>
    </p:spTree>
    <p:extLst>
      <p:ext uri="{BB962C8B-B14F-4D97-AF65-F5344CB8AC3E}">
        <p14:creationId xmlns:p14="http://schemas.microsoft.com/office/powerpoint/2010/main" val="1033853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firebase.google.com/docs/auth/flutter/federated-aut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console.firebase.google.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firebase.google.com/docs/remote-config/templates?hl=ru#download_template_default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firebase.google.com/docs/remote-config?hl=ru#how_does_it_work"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Firebase</a:t>
            </a:r>
            <a:endParaRPr lang="en-US" dirty="0"/>
          </a:p>
        </p:txBody>
      </p:sp>
      <p:sp>
        <p:nvSpPr>
          <p:cNvPr id="3" name="Подзаголовок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981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fontScale="85000" lnSpcReduction="20000"/>
          </a:bodyPr>
          <a:lstStyle/>
          <a:p>
            <a:pPr marL="0" indent="0">
              <a:buNone/>
            </a:pPr>
            <a:r>
              <a:rPr lang="en-US" dirty="0" smtClean="0"/>
              <a:t>Widget build(</a:t>
            </a:r>
            <a:r>
              <a:rPr lang="en-US" dirty="0" err="1" smtClean="0"/>
              <a:t>BuildContext</a:t>
            </a:r>
            <a:r>
              <a:rPr lang="en-US" dirty="0" smtClean="0"/>
              <a:t> context) {</a:t>
            </a:r>
          </a:p>
          <a:p>
            <a:pPr marL="0" indent="0">
              <a:buNone/>
            </a:pPr>
            <a:r>
              <a:rPr lang="en-US" dirty="0" smtClean="0"/>
              <a:t>    return </a:t>
            </a:r>
            <a:r>
              <a:rPr lang="en-US" dirty="0" err="1" smtClean="0"/>
              <a:t>MaterialApp</a:t>
            </a:r>
            <a:r>
              <a:rPr lang="en-US" dirty="0" smtClean="0"/>
              <a:t>(</a:t>
            </a:r>
          </a:p>
          <a:p>
            <a:pPr marL="0" indent="0">
              <a:buNone/>
            </a:pPr>
            <a:r>
              <a:rPr lang="en-US" dirty="0" smtClean="0"/>
              <a:t>          home: Scaffold(</a:t>
            </a:r>
          </a:p>
          <a:p>
            <a:pPr marL="0" indent="0">
              <a:buNone/>
            </a:pPr>
            <a:r>
              <a:rPr lang="en-US" dirty="0" smtClean="0"/>
              <a:t>            </a:t>
            </a:r>
            <a:r>
              <a:rPr lang="en-US" dirty="0" err="1" smtClean="0"/>
              <a:t>appBar</a:t>
            </a:r>
            <a:r>
              <a:rPr lang="en-US" dirty="0" smtClean="0"/>
              <a:t>: </a:t>
            </a:r>
            <a:r>
              <a:rPr lang="en-US" dirty="0" err="1" smtClean="0"/>
              <a:t>AppBar</a:t>
            </a:r>
            <a:r>
              <a:rPr lang="en-US" dirty="0" smtClean="0"/>
              <a:t>(</a:t>
            </a:r>
          </a:p>
          <a:p>
            <a:pPr marL="0" indent="0">
              <a:buNone/>
            </a:pPr>
            <a:r>
              <a:rPr lang="en-US" dirty="0" smtClean="0"/>
              <a:t>              title: Text('Flutter and Firebase'),</a:t>
            </a:r>
          </a:p>
          <a:p>
            <a:pPr marL="0" indent="0">
              <a:buNone/>
            </a:pPr>
            <a:r>
              <a:rPr lang="en-US" dirty="0" smtClean="0"/>
              <a:t>            ),</a:t>
            </a:r>
          </a:p>
          <a:p>
            <a:pPr marL="0" indent="0">
              <a:buNone/>
            </a:pPr>
            <a:r>
              <a:rPr lang="en-US" dirty="0" smtClean="0"/>
              <a:t>              body: Column(</a:t>
            </a:r>
          </a:p>
          <a:p>
            <a:pPr marL="0" indent="0">
              <a:buNone/>
            </a:pPr>
            <a:r>
              <a:rPr lang="en-US" dirty="0" smtClean="0"/>
              <a:t>        ),</a:t>
            </a:r>
          </a:p>
          <a:p>
            <a:pPr marL="0" indent="0">
              <a:buNone/>
            </a:pPr>
            <a:r>
              <a:rPr lang="en-US" dirty="0" smtClean="0"/>
              <a:t>      ),</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1127554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fontScale="85000" lnSpcReduction="20000"/>
          </a:bodyPr>
          <a:lstStyle/>
          <a:p>
            <a:pPr marL="0" indent="0">
              <a:buNone/>
            </a:pPr>
            <a:r>
              <a:rPr lang="en-US" dirty="0" smtClean="0"/>
              <a:t>body: Column(</a:t>
            </a:r>
          </a:p>
          <a:p>
            <a:pPr marL="0" indent="0">
              <a:buNone/>
            </a:pPr>
            <a:r>
              <a:rPr lang="en-US" dirty="0" smtClean="0"/>
              <a:t>          children: [</a:t>
            </a:r>
          </a:p>
          <a:p>
            <a:pPr marL="0" indent="0">
              <a:buNone/>
            </a:pPr>
            <a:r>
              <a:rPr lang="en-US" dirty="0" smtClean="0"/>
              <a:t>            </a:t>
            </a:r>
            <a:r>
              <a:rPr lang="en-US" dirty="0" err="1" smtClean="0"/>
              <a:t>TextField</a:t>
            </a:r>
            <a:r>
              <a:rPr lang="en-US" dirty="0" smtClean="0"/>
              <a:t>(</a:t>
            </a:r>
          </a:p>
          <a:p>
            <a:pPr marL="0" indent="0">
              <a:buNone/>
            </a:pPr>
            <a:r>
              <a:rPr lang="en-US" dirty="0" smtClean="0"/>
              <a:t>              decoration: new </a:t>
            </a:r>
            <a:r>
              <a:rPr lang="en-US" dirty="0" err="1" smtClean="0"/>
              <a:t>InputDecoration</a:t>
            </a:r>
            <a:r>
              <a:rPr lang="en-US" dirty="0" smtClean="0"/>
              <a:t>(</a:t>
            </a:r>
          </a:p>
          <a:p>
            <a:pPr marL="0" indent="0">
              <a:buNone/>
            </a:pPr>
            <a:r>
              <a:rPr lang="en-US" dirty="0" smtClean="0"/>
              <a:t>                </a:t>
            </a:r>
            <a:r>
              <a:rPr lang="en-US" dirty="0" err="1" smtClean="0"/>
              <a:t>enabledBorder</a:t>
            </a:r>
            <a:r>
              <a:rPr lang="en-US" dirty="0" smtClean="0"/>
              <a:t>: new </a:t>
            </a:r>
            <a:r>
              <a:rPr lang="en-US" dirty="0" err="1" smtClean="0"/>
              <a:t>OutlineInputBorder</a:t>
            </a:r>
            <a:r>
              <a:rPr lang="en-US" dirty="0" smtClean="0"/>
              <a:t>(</a:t>
            </a:r>
          </a:p>
          <a:p>
            <a:pPr marL="0" indent="0">
              <a:buNone/>
            </a:pPr>
            <a:r>
              <a:rPr lang="en-US" dirty="0" smtClean="0"/>
              <a:t>                    </a:t>
            </a:r>
            <a:r>
              <a:rPr lang="en-US" dirty="0" err="1" smtClean="0"/>
              <a:t>borderSide</a:t>
            </a:r>
            <a:r>
              <a:rPr lang="en-US" dirty="0" smtClean="0"/>
              <a:t>: new </a:t>
            </a:r>
            <a:r>
              <a:rPr lang="en-US" dirty="0" err="1" smtClean="0"/>
              <a:t>BorderSide</a:t>
            </a:r>
            <a:r>
              <a:rPr lang="en-US" dirty="0" smtClean="0"/>
              <a:t>(</a:t>
            </a:r>
            <a:r>
              <a:rPr lang="en-US" dirty="0" err="1" smtClean="0"/>
              <a:t>color:Colors.black</a:t>
            </a:r>
            <a:r>
              <a:rPr lang="en-US" dirty="0" smtClean="0"/>
              <a:t>)),</a:t>
            </a:r>
          </a:p>
          <a:p>
            <a:pPr marL="0" indent="0">
              <a:buNone/>
            </a:pPr>
            <a:r>
              <a:rPr lang="en-US" dirty="0" smtClean="0"/>
              <a:t>                </a:t>
            </a:r>
            <a:r>
              <a:rPr lang="en-US" dirty="0" err="1" smtClean="0"/>
              <a:t>labelText</a:t>
            </a:r>
            <a:r>
              <a:rPr lang="en-US" dirty="0" smtClean="0"/>
              <a:t>: 'Enter Value A',</a:t>
            </a:r>
          </a:p>
          <a:p>
            <a:pPr marL="0" indent="0">
              <a:buNone/>
            </a:pPr>
            <a:r>
              <a:rPr lang="en-US" dirty="0" smtClean="0"/>
              <a:t>              ),</a:t>
            </a:r>
          </a:p>
          <a:p>
            <a:pPr marL="0" indent="0">
              <a:buNone/>
            </a:pPr>
            <a:r>
              <a:rPr lang="en-US" dirty="0" smtClean="0"/>
              <a:t>            ),</a:t>
            </a:r>
          </a:p>
          <a:p>
            <a:pPr marL="0" indent="0">
              <a:buNone/>
            </a:pPr>
            <a:r>
              <a:rPr lang="en-US" dirty="0" smtClean="0"/>
              <a:t>          ],</a:t>
            </a:r>
          </a:p>
          <a:p>
            <a:pPr marL="0" indent="0">
              <a:buNone/>
            </a:pPr>
            <a:r>
              <a:rPr lang="en-US" dirty="0" smtClean="0"/>
              <a:t>),</a:t>
            </a:r>
            <a:endParaRPr lang="en-US" dirty="0"/>
          </a:p>
        </p:txBody>
      </p:sp>
    </p:spTree>
    <p:extLst>
      <p:ext uri="{BB962C8B-B14F-4D97-AF65-F5344CB8AC3E}">
        <p14:creationId xmlns:p14="http://schemas.microsoft.com/office/powerpoint/2010/main" val="2597655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8194"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77" y="0"/>
            <a:ext cx="3674470" cy="638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62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80435" y="3155621"/>
            <a:ext cx="10515600" cy="2488434"/>
          </a:xfrm>
        </p:spPr>
        <p:txBody>
          <a:bodyPr>
            <a:normAutofit/>
          </a:bodyPr>
          <a:lstStyle/>
          <a:p>
            <a:r>
              <a:rPr lang="en-US" sz="2400" dirty="0" err="1" smtClean="0"/>
              <a:t>RaisedButton</a:t>
            </a:r>
            <a:r>
              <a:rPr lang="en-US" sz="2400" dirty="0" smtClean="0"/>
              <a:t>(</a:t>
            </a:r>
            <a:br>
              <a:rPr lang="en-US" sz="2400" dirty="0" smtClean="0"/>
            </a:br>
            <a:r>
              <a:rPr lang="en-US" sz="2400" dirty="0" smtClean="0"/>
              <a:t>              child: Text("Add"),</a:t>
            </a:r>
            <a:br>
              <a:rPr lang="en-US" sz="2400" dirty="0" smtClean="0"/>
            </a:br>
            <a:r>
              <a:rPr lang="en-US" sz="2400" dirty="0" smtClean="0"/>
              <a:t>              </a:t>
            </a:r>
            <a:r>
              <a:rPr lang="en-US" sz="2400" dirty="0" err="1" smtClean="0"/>
              <a:t>onPressed</a:t>
            </a:r>
            <a:r>
              <a:rPr lang="en-US" sz="2400" dirty="0" smtClean="0"/>
              <a:t>: null,</a:t>
            </a:r>
            <a:br>
              <a:rPr lang="en-US" sz="2400" dirty="0" smtClean="0"/>
            </a:br>
            <a:r>
              <a:rPr lang="en-US" sz="2400" dirty="0" smtClean="0"/>
              <a:t>              ),</a:t>
            </a:r>
            <a:endParaRPr lang="en-US" sz="2400" dirty="0"/>
          </a:p>
        </p:txBody>
      </p:sp>
      <p:sp>
        <p:nvSpPr>
          <p:cNvPr id="3" name="Объект 2"/>
          <p:cNvSpPr>
            <a:spLocks noGrp="1"/>
          </p:cNvSpPr>
          <p:nvPr>
            <p:ph idx="1"/>
          </p:nvPr>
        </p:nvSpPr>
        <p:spPr>
          <a:xfrm>
            <a:off x="0" y="0"/>
            <a:ext cx="12192000" cy="6858000"/>
          </a:xfrm>
        </p:spPr>
        <p:txBody>
          <a:bodyPr>
            <a:normAutofit fontScale="77500" lnSpcReduction="20000"/>
          </a:bodyPr>
          <a:lstStyle/>
          <a:p>
            <a:pPr marL="0" indent="0">
              <a:buNone/>
            </a:pPr>
            <a:r>
              <a:rPr lang="en-US" dirty="0" smtClean="0"/>
              <a:t> body: Column(</a:t>
            </a:r>
          </a:p>
          <a:p>
            <a:pPr marL="0" indent="0">
              <a:buNone/>
            </a:pPr>
            <a:r>
              <a:rPr lang="en-US" dirty="0" smtClean="0"/>
              <a:t>          children: [</a:t>
            </a:r>
          </a:p>
          <a:p>
            <a:pPr marL="0" indent="0">
              <a:buNone/>
            </a:pPr>
            <a:r>
              <a:rPr lang="en-US" dirty="0" smtClean="0"/>
              <a:t>            Padding(</a:t>
            </a:r>
          </a:p>
          <a:p>
            <a:pPr marL="0" indent="0">
              <a:buNone/>
            </a:pPr>
            <a:r>
              <a:rPr lang="en-US" dirty="0" smtClean="0"/>
              <a:t>              padding: </a:t>
            </a:r>
            <a:r>
              <a:rPr lang="en-US" dirty="0" err="1" smtClean="0"/>
              <a:t>const</a:t>
            </a:r>
            <a:r>
              <a:rPr lang="en-US" dirty="0" smtClean="0"/>
              <a:t> </a:t>
            </a:r>
            <a:r>
              <a:rPr lang="en-US" dirty="0" err="1" smtClean="0"/>
              <a:t>EdgeInsets.all</a:t>
            </a:r>
            <a:r>
              <a:rPr lang="en-US" dirty="0" smtClean="0"/>
              <a:t>(20.0),</a:t>
            </a:r>
          </a:p>
          <a:p>
            <a:pPr marL="0" indent="0">
              <a:buNone/>
            </a:pPr>
            <a:r>
              <a:rPr lang="en-US" dirty="0" smtClean="0"/>
              <a:t>              child: </a:t>
            </a:r>
            <a:r>
              <a:rPr lang="en-US" dirty="0" err="1" smtClean="0"/>
              <a:t>TextField</a:t>
            </a:r>
            <a:r>
              <a:rPr lang="en-US" dirty="0" smtClean="0"/>
              <a:t>(</a:t>
            </a:r>
          </a:p>
          <a:p>
            <a:pPr marL="0" indent="0">
              <a:buNone/>
            </a:pPr>
            <a:r>
              <a:rPr lang="en-US" dirty="0" smtClean="0"/>
              <a:t>                decoration: new </a:t>
            </a:r>
            <a:r>
              <a:rPr lang="en-US" dirty="0" err="1" smtClean="0"/>
              <a:t>InputDecoration</a:t>
            </a:r>
            <a:r>
              <a:rPr lang="en-US" dirty="0" smtClean="0"/>
              <a:t>(</a:t>
            </a:r>
          </a:p>
          <a:p>
            <a:pPr marL="0" indent="0">
              <a:buNone/>
            </a:pPr>
            <a:r>
              <a:rPr lang="en-US" dirty="0" smtClean="0"/>
              <a:t>                  </a:t>
            </a:r>
            <a:r>
              <a:rPr lang="en-US" dirty="0" err="1" smtClean="0"/>
              <a:t>enabledBorder</a:t>
            </a:r>
            <a:r>
              <a:rPr lang="en-US" dirty="0" smtClean="0"/>
              <a:t>: new </a:t>
            </a:r>
            <a:r>
              <a:rPr lang="en-US" dirty="0" err="1" smtClean="0"/>
              <a:t>OutlineInputBorder</a:t>
            </a:r>
            <a:r>
              <a:rPr lang="en-US" dirty="0" smtClean="0"/>
              <a:t>(</a:t>
            </a:r>
          </a:p>
          <a:p>
            <a:pPr marL="0" indent="0">
              <a:buNone/>
            </a:pPr>
            <a:r>
              <a:rPr lang="en-US" dirty="0" smtClean="0"/>
              <a:t>                      </a:t>
            </a:r>
            <a:r>
              <a:rPr lang="en-US" dirty="0" err="1" smtClean="0"/>
              <a:t>borderSide</a:t>
            </a:r>
            <a:r>
              <a:rPr lang="en-US" dirty="0" smtClean="0"/>
              <a:t>: new </a:t>
            </a:r>
            <a:r>
              <a:rPr lang="en-US" dirty="0" err="1" smtClean="0"/>
              <a:t>BorderSide</a:t>
            </a:r>
            <a:r>
              <a:rPr lang="en-US" dirty="0" smtClean="0"/>
              <a:t>(color: </a:t>
            </a:r>
            <a:r>
              <a:rPr lang="en-US" dirty="0" err="1" smtClean="0"/>
              <a:t>Colors.black</a:t>
            </a:r>
            <a:r>
              <a:rPr lang="en-US" dirty="0" smtClean="0"/>
              <a:t>)),</a:t>
            </a:r>
          </a:p>
          <a:p>
            <a:pPr marL="0" indent="0">
              <a:buNone/>
            </a:pPr>
            <a:r>
              <a:rPr lang="en-US" dirty="0" smtClean="0"/>
              <a:t>                  </a:t>
            </a:r>
            <a:r>
              <a:rPr lang="en-US" dirty="0" err="1" smtClean="0"/>
              <a:t>labelText</a:t>
            </a:r>
            <a:r>
              <a:rPr lang="en-US" dirty="0" smtClean="0"/>
              <a:t>: 'Enter Value A',</a:t>
            </a:r>
          </a:p>
          <a:p>
            <a:pPr marL="0" indent="0">
              <a:buNone/>
            </a:pPr>
            <a:r>
              <a:rPr lang="en-US" dirty="0" smtClean="0"/>
              <a:t>                ),),    ),</a:t>
            </a:r>
            <a:endParaRPr lang="ru-RU" dirty="0" smtClean="0"/>
          </a:p>
          <a:p>
            <a:pPr marL="0" indent="0">
              <a:buNone/>
            </a:pPr>
            <a:r>
              <a:rPr lang="ru-RU" dirty="0" smtClean="0"/>
              <a:t>           </a:t>
            </a:r>
            <a:r>
              <a:rPr lang="en-US" dirty="0" smtClean="0"/>
              <a:t>Padding(</a:t>
            </a:r>
          </a:p>
          <a:p>
            <a:pPr marL="0" indent="0">
              <a:buNone/>
            </a:pPr>
            <a:r>
              <a:rPr lang="en-US" dirty="0" smtClean="0"/>
              <a:t>              padding: </a:t>
            </a:r>
            <a:r>
              <a:rPr lang="en-US" dirty="0" err="1" smtClean="0"/>
              <a:t>const</a:t>
            </a:r>
            <a:r>
              <a:rPr lang="en-US" dirty="0" smtClean="0"/>
              <a:t> </a:t>
            </a:r>
            <a:r>
              <a:rPr lang="en-US" dirty="0" err="1" smtClean="0"/>
              <a:t>EdgeInsets.all</a:t>
            </a:r>
            <a:r>
              <a:rPr lang="en-US" dirty="0" smtClean="0"/>
              <a:t>(20.0),</a:t>
            </a:r>
          </a:p>
          <a:p>
            <a:pPr marL="0" indent="0">
              <a:buNone/>
            </a:pPr>
            <a:r>
              <a:rPr lang="en-US" dirty="0" smtClean="0"/>
              <a:t>              child: </a:t>
            </a:r>
            <a:r>
              <a:rPr lang="en-US" dirty="0" err="1" smtClean="0"/>
              <a:t>TextField</a:t>
            </a:r>
            <a:r>
              <a:rPr lang="en-US" dirty="0" smtClean="0"/>
              <a:t>(</a:t>
            </a:r>
          </a:p>
          <a:p>
            <a:pPr marL="0" indent="0">
              <a:buNone/>
            </a:pPr>
            <a:r>
              <a:rPr lang="en-US" dirty="0" smtClean="0"/>
              <a:t>                decoration: new </a:t>
            </a:r>
            <a:r>
              <a:rPr lang="en-US" dirty="0" err="1" smtClean="0"/>
              <a:t>InputDecoration</a:t>
            </a:r>
            <a:r>
              <a:rPr lang="en-US" dirty="0" smtClean="0"/>
              <a:t>(</a:t>
            </a:r>
          </a:p>
          <a:p>
            <a:pPr marL="0" indent="0">
              <a:buNone/>
            </a:pPr>
            <a:r>
              <a:rPr lang="en-US" dirty="0" smtClean="0"/>
              <a:t>                  </a:t>
            </a:r>
            <a:r>
              <a:rPr lang="en-US" dirty="0" err="1" smtClean="0"/>
              <a:t>enabledBorder</a:t>
            </a:r>
            <a:r>
              <a:rPr lang="en-US" dirty="0" smtClean="0"/>
              <a:t>: new </a:t>
            </a:r>
            <a:r>
              <a:rPr lang="en-US" dirty="0" err="1" smtClean="0"/>
              <a:t>OutlineInputBorder</a:t>
            </a:r>
            <a:r>
              <a:rPr lang="en-US" dirty="0" smtClean="0"/>
              <a:t>(</a:t>
            </a:r>
          </a:p>
          <a:p>
            <a:pPr marL="0" indent="0">
              <a:buNone/>
            </a:pPr>
            <a:r>
              <a:rPr lang="en-US" dirty="0" smtClean="0"/>
              <a:t>                      </a:t>
            </a:r>
            <a:r>
              <a:rPr lang="en-US" dirty="0" err="1" smtClean="0"/>
              <a:t>borderSide</a:t>
            </a:r>
            <a:r>
              <a:rPr lang="en-US" dirty="0" smtClean="0"/>
              <a:t>: new </a:t>
            </a:r>
            <a:r>
              <a:rPr lang="en-US" dirty="0" err="1" smtClean="0"/>
              <a:t>BorderSide</a:t>
            </a:r>
            <a:r>
              <a:rPr lang="en-US" dirty="0" smtClean="0"/>
              <a:t>(color: </a:t>
            </a:r>
            <a:r>
              <a:rPr lang="en-US" dirty="0" err="1" smtClean="0"/>
              <a:t>Colors.black</a:t>
            </a:r>
            <a:r>
              <a:rPr lang="en-US" dirty="0" smtClean="0"/>
              <a:t>)),</a:t>
            </a:r>
          </a:p>
          <a:p>
            <a:pPr marL="0" indent="0">
              <a:buNone/>
            </a:pPr>
            <a:r>
              <a:rPr lang="en-US" dirty="0" smtClean="0"/>
              <a:t>                  </a:t>
            </a:r>
            <a:r>
              <a:rPr lang="en-US" dirty="0" err="1" smtClean="0"/>
              <a:t>labelText</a:t>
            </a:r>
            <a:r>
              <a:rPr lang="en-US" dirty="0" smtClean="0"/>
              <a:t>: 'Enter Value B',</a:t>
            </a:r>
          </a:p>
          <a:p>
            <a:pPr marL="0" indent="0">
              <a:buNone/>
            </a:pPr>
            <a:r>
              <a:rPr lang="en-US" dirty="0" smtClean="0"/>
              <a:t>                ),),),],),</a:t>
            </a:r>
            <a:endParaRPr lang="en-US" dirty="0"/>
          </a:p>
        </p:txBody>
      </p:sp>
    </p:spTree>
    <p:extLst>
      <p:ext uri="{BB962C8B-B14F-4D97-AF65-F5344CB8AC3E}">
        <p14:creationId xmlns:p14="http://schemas.microsoft.com/office/powerpoint/2010/main" val="12235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dirty="0"/>
          </a:p>
        </p:txBody>
      </p:sp>
      <p:sp>
        <p:nvSpPr>
          <p:cNvPr id="3" name="Объект 2"/>
          <p:cNvSpPr>
            <a:spLocks noGrp="1"/>
          </p:cNvSpPr>
          <p:nvPr>
            <p:ph idx="1"/>
          </p:nvPr>
        </p:nvSpPr>
        <p:spPr/>
        <p:txBody>
          <a:bodyPr>
            <a:normAutofit/>
          </a:bodyPr>
          <a:lstStyle/>
          <a:p>
            <a:pPr marL="0" indent="0">
              <a:buNone/>
            </a:pPr>
            <a:r>
              <a:rPr lang="en-US" sz="3600" dirty="0" smtClean="0"/>
              <a:t>import '</a:t>
            </a:r>
            <a:r>
              <a:rPr lang="en-US" sz="3600" dirty="0" err="1" smtClean="0"/>
              <a:t>package:cloud_firestore</a:t>
            </a:r>
            <a:r>
              <a:rPr lang="en-US" sz="3600" dirty="0" smtClean="0"/>
              <a:t>/</a:t>
            </a:r>
            <a:r>
              <a:rPr lang="en-US" sz="3600" dirty="0" err="1" smtClean="0"/>
              <a:t>cloud_firestore.dart</a:t>
            </a:r>
            <a:r>
              <a:rPr lang="en-US" sz="3600" dirty="0" smtClean="0"/>
              <a:t>';</a:t>
            </a:r>
            <a:endParaRPr lang="ru-RU" sz="3600" dirty="0" smtClean="0"/>
          </a:p>
          <a:p>
            <a:pPr marL="0" indent="0">
              <a:buNone/>
            </a:pPr>
            <a:r>
              <a:rPr lang="en-US" sz="3600" dirty="0" smtClean="0"/>
              <a:t>final </a:t>
            </a:r>
            <a:r>
              <a:rPr lang="en-US" sz="3600" dirty="0" err="1" smtClean="0"/>
              <a:t>firestoreInstance</a:t>
            </a:r>
            <a:r>
              <a:rPr lang="en-US" sz="3600" dirty="0" smtClean="0"/>
              <a:t> = </a:t>
            </a:r>
            <a:r>
              <a:rPr lang="en-US" sz="3600" dirty="0" err="1" smtClean="0"/>
              <a:t>Firestore.instance</a:t>
            </a:r>
            <a:r>
              <a:rPr lang="en-US" sz="3600" dirty="0" smtClean="0"/>
              <a:t>;</a:t>
            </a:r>
            <a:endParaRPr lang="en-US" sz="3600" dirty="0"/>
          </a:p>
        </p:txBody>
      </p:sp>
    </p:spTree>
    <p:extLst>
      <p:ext uri="{BB962C8B-B14F-4D97-AF65-F5344CB8AC3E}">
        <p14:creationId xmlns:p14="http://schemas.microsoft.com/office/powerpoint/2010/main" val="3683915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11266"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8718331" cy="682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86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12290"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8764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84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12421" y="4001294"/>
            <a:ext cx="10515600" cy="1325563"/>
          </a:xfrm>
        </p:spPr>
        <p:txBody>
          <a:bodyPr>
            <a:noAutofit/>
          </a:bodyPr>
          <a:lstStyle/>
          <a:p>
            <a:r>
              <a:rPr lang="en-US" sz="2400" dirty="0" err="1" smtClean="0"/>
              <a:t>RaisedButton</a:t>
            </a:r>
            <a:r>
              <a:rPr lang="en-US" sz="2400" dirty="0" smtClean="0"/>
              <a:t>(</a:t>
            </a:r>
            <a:br>
              <a:rPr lang="en-US" sz="2400" dirty="0" smtClean="0"/>
            </a:br>
            <a:r>
              <a:rPr lang="en-US" sz="2400" dirty="0" smtClean="0"/>
              <a:t>              child: Text("Add"),</a:t>
            </a:r>
            <a:br>
              <a:rPr lang="en-US" sz="2400" dirty="0" smtClean="0"/>
            </a:br>
            <a:r>
              <a:rPr lang="en-US" sz="2400" dirty="0" smtClean="0"/>
              <a:t>              </a:t>
            </a:r>
            <a:r>
              <a:rPr lang="en-US" sz="2400" dirty="0" err="1" smtClean="0"/>
              <a:t>onPressed</a:t>
            </a:r>
            <a:r>
              <a:rPr lang="en-US" sz="2400" dirty="0" smtClean="0"/>
              <a:t>: (){</a:t>
            </a:r>
            <a:br>
              <a:rPr lang="en-US" sz="2400" dirty="0" smtClean="0"/>
            </a:br>
            <a:r>
              <a:rPr lang="en-US" sz="2400" dirty="0" smtClean="0"/>
              <a:t>                 add();</a:t>
            </a:r>
            <a:br>
              <a:rPr lang="en-US" sz="2400" dirty="0" smtClean="0"/>
            </a:br>
            <a:r>
              <a:rPr lang="en-US" sz="2400" dirty="0" smtClean="0"/>
              <a:t>               },</a:t>
            </a:r>
            <a:br>
              <a:rPr lang="en-US" sz="2400" dirty="0" smtClean="0"/>
            </a:br>
            <a:r>
              <a:rPr lang="en-US" sz="2400" dirty="0" smtClean="0"/>
              <a:t>              ),</a:t>
            </a:r>
            <a:endParaRPr lang="en-US" sz="2400" dirty="0"/>
          </a:p>
        </p:txBody>
      </p:sp>
      <p:sp>
        <p:nvSpPr>
          <p:cNvPr id="3" name="Объект 2"/>
          <p:cNvSpPr>
            <a:spLocks noGrp="1"/>
          </p:cNvSpPr>
          <p:nvPr>
            <p:ph idx="1"/>
          </p:nvPr>
        </p:nvSpPr>
        <p:spPr/>
        <p:txBody>
          <a:bodyPr>
            <a:normAutofit lnSpcReduction="10000"/>
          </a:bodyPr>
          <a:lstStyle/>
          <a:p>
            <a:pPr marL="0" indent="0">
              <a:buNone/>
            </a:pPr>
            <a:r>
              <a:rPr lang="en-US" dirty="0" smtClean="0"/>
              <a:t>void add() {</a:t>
            </a:r>
          </a:p>
          <a:p>
            <a:pPr marL="0" indent="0">
              <a:buNone/>
            </a:pPr>
            <a:r>
              <a:rPr lang="en-US" dirty="0" smtClean="0"/>
              <a:t>  </a:t>
            </a:r>
            <a:r>
              <a:rPr lang="en-US" dirty="0" err="1" smtClean="0"/>
              <a:t>firestoreInstance.collection</a:t>
            </a:r>
            <a:r>
              <a:rPr lang="en-US" dirty="0" smtClean="0"/>
              <a:t>("users).add(</a:t>
            </a:r>
          </a:p>
          <a:p>
            <a:pPr marL="0" indent="0">
              <a:buNone/>
            </a:pPr>
            <a:r>
              <a:rPr lang="en-US" dirty="0" smtClean="0"/>
              <a:t>  {</a:t>
            </a:r>
          </a:p>
          <a:p>
            <a:pPr marL="0" indent="0">
              <a:buNone/>
            </a:pPr>
            <a:r>
              <a:rPr lang="en-US" dirty="0" smtClean="0"/>
              <a:t>    "name" : "</a:t>
            </a:r>
            <a:r>
              <a:rPr lang="en-US" dirty="0" err="1" smtClean="0"/>
              <a:t>amey</a:t>
            </a:r>
            <a:r>
              <a:rPr lang="en-US" dirty="0" smtClean="0"/>
              <a:t>",</a:t>
            </a:r>
          </a:p>
          <a:p>
            <a:pPr marL="0" indent="0">
              <a:buNone/>
            </a:pPr>
            <a:r>
              <a:rPr lang="en-US" dirty="0" smtClean="0"/>
              <a:t>    "email" : "amey@example.com",</a:t>
            </a:r>
          </a:p>
          <a:p>
            <a:pPr marL="0" indent="0">
              <a:buNone/>
            </a:pPr>
            <a:r>
              <a:rPr lang="en-US" dirty="0" smtClean="0"/>
              <a:t>  }).then((value){</a:t>
            </a:r>
          </a:p>
          <a:p>
            <a:pPr marL="0" indent="0">
              <a:buNone/>
            </a:pPr>
            <a:r>
              <a:rPr lang="en-US" dirty="0" smtClean="0"/>
              <a:t>    print(</a:t>
            </a:r>
            <a:r>
              <a:rPr lang="en-US" dirty="0" err="1" smtClean="0"/>
              <a:t>value.documentID</a:t>
            </a:r>
            <a:r>
              <a:rPr lang="en-US" dirty="0" smtClean="0"/>
              <a:t>);</a:t>
            </a:r>
          </a:p>
          <a:p>
            <a:pPr marL="0" indent="0">
              <a:buNone/>
            </a:pPr>
            <a:r>
              <a:rPr lang="en-US" dirty="0" smtClean="0"/>
              <a:t>  });</a:t>
            </a:r>
          </a:p>
          <a:p>
            <a:pPr marL="0" indent="0">
              <a:buNone/>
            </a:pPr>
            <a:r>
              <a:rPr lang="en-US" dirty="0" smtClean="0"/>
              <a:t>}</a:t>
            </a:r>
            <a:endParaRPr lang="en-US" dirty="0"/>
          </a:p>
        </p:txBody>
      </p:sp>
    </p:spTree>
    <p:extLst>
      <p:ext uri="{BB962C8B-B14F-4D97-AF65-F5344CB8AC3E}">
        <p14:creationId xmlns:p14="http://schemas.microsoft.com/office/powerpoint/2010/main" val="4089443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14338"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876421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11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a:bodyPr>
          <a:lstStyle/>
          <a:p>
            <a:pPr marL="0" indent="0">
              <a:buNone/>
            </a:pPr>
            <a:r>
              <a:rPr lang="en-US" sz="3600" dirty="0" smtClean="0"/>
              <a:t>final </a:t>
            </a:r>
            <a:r>
              <a:rPr lang="en-US" sz="3600" dirty="0" err="1" smtClean="0"/>
              <a:t>nameController</a:t>
            </a:r>
            <a:r>
              <a:rPr lang="en-US" sz="3600" dirty="0" smtClean="0"/>
              <a:t> = </a:t>
            </a:r>
            <a:r>
              <a:rPr lang="en-US" sz="3600" dirty="0" err="1" smtClean="0"/>
              <a:t>TextEditingController</a:t>
            </a:r>
            <a:r>
              <a:rPr lang="en-US" sz="3600" dirty="0" smtClean="0"/>
              <a:t>();</a:t>
            </a:r>
          </a:p>
          <a:p>
            <a:pPr marL="0" indent="0">
              <a:buNone/>
            </a:pPr>
            <a:r>
              <a:rPr lang="en-US" sz="3600" dirty="0" smtClean="0"/>
              <a:t>final </a:t>
            </a:r>
            <a:r>
              <a:rPr lang="en-US" sz="3600" dirty="0" err="1" smtClean="0"/>
              <a:t>emailController</a:t>
            </a:r>
            <a:r>
              <a:rPr lang="en-US" sz="3600" dirty="0" smtClean="0"/>
              <a:t> = </a:t>
            </a:r>
            <a:r>
              <a:rPr lang="en-US" sz="3600" dirty="0" err="1" smtClean="0"/>
              <a:t>TextEditingController</a:t>
            </a:r>
            <a:r>
              <a:rPr lang="en-US" sz="3600" dirty="0" smtClean="0"/>
              <a:t>();</a:t>
            </a:r>
            <a:endParaRPr lang="en-US" sz="3600" dirty="0"/>
          </a:p>
        </p:txBody>
      </p:sp>
    </p:spTree>
    <p:extLst>
      <p:ext uri="{BB962C8B-B14F-4D97-AF65-F5344CB8AC3E}">
        <p14:creationId xmlns:p14="http://schemas.microsoft.com/office/powerpoint/2010/main" val="4158514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Firebase </a:t>
            </a:r>
            <a:r>
              <a:rPr lang="en-US" b="1" dirty="0" smtClean="0"/>
              <a:t>Products</a:t>
            </a:r>
            <a:endParaRPr lang="en-US" dirty="0"/>
          </a:p>
        </p:txBody>
      </p:sp>
      <p:sp>
        <p:nvSpPr>
          <p:cNvPr id="3" name="Объект 2"/>
          <p:cNvSpPr>
            <a:spLocks noGrp="1"/>
          </p:cNvSpPr>
          <p:nvPr>
            <p:ph idx="1"/>
          </p:nvPr>
        </p:nvSpPr>
        <p:spPr/>
        <p:txBody>
          <a:bodyPr>
            <a:normAutofit fontScale="92500" lnSpcReduction="20000"/>
          </a:bodyPr>
          <a:lstStyle/>
          <a:p>
            <a:r>
              <a:rPr lang="en-US" dirty="0"/>
              <a:t>Cloud </a:t>
            </a:r>
            <a:r>
              <a:rPr lang="en-US" dirty="0" err="1"/>
              <a:t>Firestore</a:t>
            </a:r>
            <a:endParaRPr lang="en-US" dirty="0"/>
          </a:p>
          <a:p>
            <a:r>
              <a:rPr lang="en-US" dirty="0"/>
              <a:t>Firebase ML</a:t>
            </a:r>
          </a:p>
          <a:p>
            <a:r>
              <a:rPr lang="en-US" dirty="0"/>
              <a:t>Cloud Functions</a:t>
            </a:r>
          </a:p>
          <a:p>
            <a:r>
              <a:rPr lang="en-US" dirty="0"/>
              <a:t>Authentication</a:t>
            </a:r>
          </a:p>
          <a:p>
            <a:r>
              <a:rPr lang="en-US" dirty="0"/>
              <a:t>Hosting</a:t>
            </a:r>
          </a:p>
          <a:p>
            <a:r>
              <a:rPr lang="en-US" dirty="0"/>
              <a:t>Cloud </a:t>
            </a:r>
            <a:r>
              <a:rPr lang="en-US" dirty="0" smtClean="0"/>
              <a:t>Storage</a:t>
            </a:r>
          </a:p>
          <a:p>
            <a:r>
              <a:rPr lang="en-US" dirty="0" smtClean="0"/>
              <a:t>Cloud Messaging</a:t>
            </a:r>
            <a:endParaRPr lang="en-US" dirty="0"/>
          </a:p>
          <a:p>
            <a:r>
              <a:rPr lang="en-US" dirty="0" err="1"/>
              <a:t>Realtime</a:t>
            </a:r>
            <a:r>
              <a:rPr lang="en-US" dirty="0"/>
              <a:t> </a:t>
            </a:r>
            <a:r>
              <a:rPr lang="en-US" dirty="0" smtClean="0"/>
              <a:t>Database</a:t>
            </a:r>
          </a:p>
          <a:p>
            <a:r>
              <a:rPr lang="en-US" dirty="0" smtClean="0"/>
              <a:t>App Check</a:t>
            </a:r>
          </a:p>
          <a:p>
            <a:r>
              <a:rPr lang="en-US" dirty="0" smtClean="0"/>
              <a:t>Firebase Extensions</a:t>
            </a:r>
            <a:endParaRPr lang="en-US" dirty="0"/>
          </a:p>
          <a:p>
            <a:pPr marL="0" indent="0">
              <a:buNone/>
            </a:pPr>
            <a:endParaRPr lang="en-US" dirty="0"/>
          </a:p>
        </p:txBody>
      </p:sp>
    </p:spTree>
    <p:extLst>
      <p:ext uri="{BB962C8B-B14F-4D97-AF65-F5344CB8AC3E}">
        <p14:creationId xmlns:p14="http://schemas.microsoft.com/office/powerpoint/2010/main" val="2358318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pPr marL="0" indent="0">
              <a:buNone/>
            </a:pPr>
            <a:r>
              <a:rPr lang="en-US" dirty="0" smtClean="0"/>
              <a:t>Padding(</a:t>
            </a:r>
          </a:p>
          <a:p>
            <a:pPr marL="0" indent="0">
              <a:buNone/>
            </a:pPr>
            <a:r>
              <a:rPr lang="en-US" dirty="0" smtClean="0"/>
              <a:t>              padding: </a:t>
            </a:r>
            <a:r>
              <a:rPr lang="en-US" dirty="0" err="1" smtClean="0"/>
              <a:t>const</a:t>
            </a:r>
            <a:r>
              <a:rPr lang="en-US" dirty="0" smtClean="0"/>
              <a:t> </a:t>
            </a:r>
            <a:r>
              <a:rPr lang="en-US" dirty="0" err="1" smtClean="0"/>
              <a:t>EdgeInsets.all</a:t>
            </a:r>
            <a:r>
              <a:rPr lang="en-US" dirty="0" smtClean="0"/>
              <a:t>(20.0),</a:t>
            </a:r>
          </a:p>
          <a:p>
            <a:pPr marL="0" indent="0">
              <a:buNone/>
            </a:pPr>
            <a:r>
              <a:rPr lang="en-US" dirty="0" smtClean="0"/>
              <a:t>              child: </a:t>
            </a:r>
            <a:r>
              <a:rPr lang="en-US" dirty="0" err="1" smtClean="0"/>
              <a:t>TextField</a:t>
            </a:r>
            <a:r>
              <a:rPr lang="en-US" dirty="0" smtClean="0"/>
              <a:t>(</a:t>
            </a:r>
          </a:p>
          <a:p>
            <a:pPr marL="0" indent="0">
              <a:buNone/>
            </a:pPr>
            <a:r>
              <a:rPr lang="en-US" dirty="0" smtClean="0"/>
              <a:t>                </a:t>
            </a:r>
            <a:r>
              <a:rPr lang="en-US" b="1" i="1" dirty="0" smtClean="0"/>
              <a:t>controller: </a:t>
            </a:r>
            <a:r>
              <a:rPr lang="en-US" b="1" i="1" dirty="0" err="1" smtClean="0"/>
              <a:t>nameController</a:t>
            </a:r>
            <a:r>
              <a:rPr lang="en-US" b="1" i="1" dirty="0" smtClean="0"/>
              <a:t>, </a:t>
            </a:r>
          </a:p>
          <a:p>
            <a:pPr marL="0" indent="0">
              <a:buNone/>
            </a:pPr>
            <a:r>
              <a:rPr lang="en-US" dirty="0" smtClean="0"/>
              <a:t>                decoration: new </a:t>
            </a:r>
            <a:r>
              <a:rPr lang="en-US" dirty="0" err="1" smtClean="0"/>
              <a:t>InputDecoration</a:t>
            </a:r>
            <a:r>
              <a:rPr lang="en-US" dirty="0" smtClean="0"/>
              <a:t>(</a:t>
            </a:r>
          </a:p>
          <a:p>
            <a:pPr marL="0" indent="0">
              <a:buNone/>
            </a:pPr>
            <a:r>
              <a:rPr lang="en-US" dirty="0" smtClean="0"/>
              <a:t>                  </a:t>
            </a:r>
            <a:r>
              <a:rPr lang="en-US" dirty="0" err="1" smtClean="0"/>
              <a:t>enabledBorder</a:t>
            </a:r>
            <a:r>
              <a:rPr lang="en-US" dirty="0" smtClean="0"/>
              <a:t>: new </a:t>
            </a:r>
            <a:r>
              <a:rPr lang="en-US" dirty="0" err="1" smtClean="0"/>
              <a:t>OutlineInputBorder</a:t>
            </a:r>
            <a:r>
              <a:rPr lang="en-US" dirty="0" smtClean="0"/>
              <a:t>(</a:t>
            </a:r>
          </a:p>
          <a:p>
            <a:pPr marL="0" indent="0">
              <a:buNone/>
            </a:pPr>
            <a:r>
              <a:rPr lang="en-US" dirty="0" smtClean="0"/>
              <a:t>                      </a:t>
            </a:r>
            <a:r>
              <a:rPr lang="en-US" dirty="0" err="1" smtClean="0"/>
              <a:t>borderSide</a:t>
            </a:r>
            <a:r>
              <a:rPr lang="en-US" dirty="0" smtClean="0"/>
              <a:t>: new </a:t>
            </a:r>
            <a:r>
              <a:rPr lang="en-US" dirty="0" err="1" smtClean="0"/>
              <a:t>BorderSide</a:t>
            </a:r>
            <a:r>
              <a:rPr lang="en-US" dirty="0" smtClean="0"/>
              <a:t>(color: </a:t>
            </a:r>
            <a:r>
              <a:rPr lang="en-US" dirty="0" err="1" smtClean="0"/>
              <a:t>Colors.black</a:t>
            </a:r>
            <a:r>
              <a:rPr lang="en-US" dirty="0" smtClean="0"/>
              <a:t>)),</a:t>
            </a:r>
          </a:p>
          <a:p>
            <a:pPr marL="0" indent="0">
              <a:buNone/>
            </a:pPr>
            <a:r>
              <a:rPr lang="en-US" dirty="0" smtClean="0"/>
              <a:t>                  </a:t>
            </a:r>
            <a:r>
              <a:rPr lang="en-US" dirty="0" err="1" smtClean="0"/>
              <a:t>labelText</a:t>
            </a:r>
            <a:r>
              <a:rPr lang="en-US" dirty="0" smtClean="0"/>
              <a:t>: 'Enter Value A',</a:t>
            </a:r>
            <a:endParaRPr lang="en-US" dirty="0"/>
          </a:p>
        </p:txBody>
      </p:sp>
    </p:spTree>
    <p:extLst>
      <p:ext uri="{BB962C8B-B14F-4D97-AF65-F5344CB8AC3E}">
        <p14:creationId xmlns:p14="http://schemas.microsoft.com/office/powerpoint/2010/main" val="3617839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838200" y="1825625"/>
            <a:ext cx="10515600" cy="4922016"/>
          </a:xfrm>
        </p:spPr>
        <p:txBody>
          <a:bodyPr>
            <a:normAutofit fontScale="85000" lnSpcReduction="20000"/>
          </a:bodyPr>
          <a:lstStyle/>
          <a:p>
            <a:pPr marL="0" indent="0">
              <a:buNone/>
            </a:pPr>
            <a:r>
              <a:rPr lang="en-US" dirty="0" smtClean="0"/>
              <a:t>void add() {</a:t>
            </a:r>
          </a:p>
          <a:p>
            <a:pPr marL="0" indent="0">
              <a:buNone/>
            </a:pPr>
            <a:r>
              <a:rPr lang="en-US" dirty="0" smtClean="0"/>
              <a:t>  </a:t>
            </a:r>
            <a:r>
              <a:rPr lang="en-US" dirty="0" err="1" smtClean="0"/>
              <a:t>firestoreInstance.collection</a:t>
            </a:r>
            <a:r>
              <a:rPr lang="en-US" dirty="0" smtClean="0"/>
              <a:t>("users).add(</a:t>
            </a:r>
          </a:p>
          <a:p>
            <a:pPr marL="0" indent="0">
              <a:buNone/>
            </a:pPr>
            <a:r>
              <a:rPr lang="en-US" dirty="0" smtClean="0"/>
              <a:t>  {</a:t>
            </a:r>
          </a:p>
          <a:p>
            <a:pPr marL="0" indent="0">
              <a:buNone/>
            </a:pPr>
            <a:r>
              <a:rPr lang="en-US" dirty="0" smtClean="0"/>
              <a:t>    "name" : </a:t>
            </a:r>
            <a:r>
              <a:rPr lang="en-US" dirty="0" err="1" smtClean="0"/>
              <a:t>nameController.text</a:t>
            </a:r>
            <a:r>
              <a:rPr lang="en-US" dirty="0" smtClean="0"/>
              <a:t>,</a:t>
            </a:r>
          </a:p>
          <a:p>
            <a:pPr marL="0" indent="0">
              <a:buNone/>
            </a:pPr>
            <a:r>
              <a:rPr lang="en-US" dirty="0" smtClean="0"/>
              <a:t>    "email" : </a:t>
            </a:r>
            <a:r>
              <a:rPr lang="en-US" dirty="0" err="1" smtClean="0"/>
              <a:t>emailController.text</a:t>
            </a:r>
            <a:r>
              <a:rPr lang="en-US" dirty="0" smtClean="0"/>
              <a:t>,</a:t>
            </a:r>
          </a:p>
          <a:p>
            <a:pPr marL="0" indent="0">
              <a:buNone/>
            </a:pPr>
            <a:r>
              <a:rPr lang="en-US" dirty="0" smtClean="0"/>
              <a:t>  }).then((value){</a:t>
            </a:r>
          </a:p>
          <a:p>
            <a:pPr marL="0" indent="0">
              <a:buNone/>
            </a:pPr>
            <a:r>
              <a:rPr lang="en-US" dirty="0" smtClean="0"/>
              <a:t>    print(</a:t>
            </a:r>
            <a:r>
              <a:rPr lang="en-US" dirty="0" err="1" smtClean="0"/>
              <a:t>value.documentID</a:t>
            </a:r>
            <a:r>
              <a:rPr lang="en-US" dirty="0" smtClean="0"/>
              <a:t>);</a:t>
            </a:r>
          </a:p>
          <a:p>
            <a:pPr marL="0" indent="0">
              <a:buNone/>
            </a:pPr>
            <a:r>
              <a:rPr lang="en-US" dirty="0" smtClean="0"/>
              <a:t>  });</a:t>
            </a:r>
          </a:p>
          <a:p>
            <a:pPr marL="0" indent="0">
              <a:buNone/>
            </a:pPr>
            <a:r>
              <a:rPr lang="en-US" dirty="0" smtClean="0"/>
              <a:t>} </a:t>
            </a:r>
          </a:p>
          <a:p>
            <a:pPr marL="0" indent="0">
              <a:buNone/>
            </a:pPr>
            <a:endParaRPr lang="en-US" dirty="0"/>
          </a:p>
          <a:p>
            <a:pPr marL="0" indent="0">
              <a:buNone/>
            </a:pPr>
            <a:r>
              <a:rPr lang="en-US" dirty="0" smtClean="0"/>
              <a:t>"name" : </a:t>
            </a:r>
            <a:r>
              <a:rPr lang="en-US" dirty="0" err="1" smtClean="0"/>
              <a:t>FieldValue.delete</a:t>
            </a:r>
            <a:r>
              <a:rPr lang="en-US" dirty="0" smtClean="0"/>
              <a:t>()</a:t>
            </a:r>
          </a:p>
          <a:p>
            <a:pPr marL="0" indent="0">
              <a:buNone/>
            </a:pPr>
            <a:r>
              <a:rPr lang="en-US" dirty="0" smtClean="0"/>
              <a:t>"email" : </a:t>
            </a:r>
            <a:r>
              <a:rPr lang="en-US" dirty="0" err="1" smtClean="0"/>
              <a:t>FieldValue.delete</a:t>
            </a:r>
            <a:r>
              <a:rPr lang="en-US" dirty="0" smtClean="0"/>
              <a:t>()</a:t>
            </a:r>
            <a:endParaRPr lang="en-US" dirty="0"/>
          </a:p>
        </p:txBody>
      </p:sp>
    </p:spTree>
    <p:extLst>
      <p:ext uri="{BB962C8B-B14F-4D97-AF65-F5344CB8AC3E}">
        <p14:creationId xmlns:p14="http://schemas.microsoft.com/office/powerpoint/2010/main" val="2785448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pPr marL="0" indent="0">
              <a:buNone/>
            </a:pPr>
            <a:r>
              <a:rPr lang="en-US" dirty="0" err="1" smtClean="0"/>
              <a:t>firestoreInstance.collection</a:t>
            </a:r>
            <a:r>
              <a:rPr lang="en-US" dirty="0" smtClean="0"/>
              <a:t>("user").</a:t>
            </a:r>
            <a:r>
              <a:rPr lang="en-US" dirty="0" err="1" smtClean="0"/>
              <a:t>getDocuments</a:t>
            </a:r>
            <a:r>
              <a:rPr lang="en-US" dirty="0" smtClean="0"/>
              <a:t>().then((</a:t>
            </a:r>
            <a:r>
              <a:rPr lang="en-US" dirty="0" err="1" smtClean="0"/>
              <a:t>querySnapshot</a:t>
            </a:r>
            <a:r>
              <a:rPr lang="en-US" dirty="0" smtClean="0"/>
              <a:t>) {</a:t>
            </a:r>
          </a:p>
          <a:p>
            <a:pPr marL="0" indent="0">
              <a:buNone/>
            </a:pPr>
            <a:r>
              <a:rPr lang="en-US" dirty="0" smtClean="0"/>
              <a:t>    </a:t>
            </a:r>
            <a:r>
              <a:rPr lang="en-US" dirty="0" err="1" smtClean="0"/>
              <a:t>querySnapshot.documents.forEach</a:t>
            </a:r>
            <a:r>
              <a:rPr lang="en-US" dirty="0" smtClean="0"/>
              <a:t>((result) {</a:t>
            </a:r>
          </a:p>
          <a:p>
            <a:pPr marL="0" indent="0">
              <a:buNone/>
            </a:pPr>
            <a:r>
              <a:rPr lang="en-US" dirty="0" smtClean="0"/>
              <a:t>      print(</a:t>
            </a:r>
            <a:r>
              <a:rPr lang="en-US" dirty="0" err="1" smtClean="0"/>
              <a:t>result.data</a:t>
            </a:r>
            <a:r>
              <a:rPr lang="en-US" dirty="0" smtClean="0"/>
              <a:t>);</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418396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Firebase Authentication</a:t>
            </a:r>
          </a:p>
        </p:txBody>
      </p:sp>
      <p:sp>
        <p:nvSpPr>
          <p:cNvPr id="3" name="Объект 2"/>
          <p:cNvSpPr>
            <a:spLocks noGrp="1"/>
          </p:cNvSpPr>
          <p:nvPr>
            <p:ph idx="1"/>
          </p:nvPr>
        </p:nvSpPr>
        <p:spPr/>
        <p:txBody>
          <a:bodyPr/>
          <a:lstStyle/>
          <a:p>
            <a:pPr marL="0" indent="0">
              <a:buNone/>
            </a:pPr>
            <a:r>
              <a:rPr lang="en-US" dirty="0" smtClean="0"/>
              <a:t>flutter pub add </a:t>
            </a:r>
            <a:r>
              <a:rPr lang="en-US" dirty="0" err="1" smtClean="0"/>
              <a:t>firebase_auth</a:t>
            </a:r>
            <a:endParaRPr lang="en-US" dirty="0" smtClean="0"/>
          </a:p>
          <a:p>
            <a:pPr marL="0" indent="0">
              <a:buNone/>
            </a:pPr>
            <a:endParaRPr lang="en-US" dirty="0"/>
          </a:p>
          <a:p>
            <a:pPr marL="0" indent="0">
              <a:buNone/>
            </a:pPr>
            <a:r>
              <a:rPr lang="en-US" dirty="0" smtClean="0"/>
              <a:t>flutter run</a:t>
            </a:r>
          </a:p>
          <a:p>
            <a:pPr marL="0" indent="0">
              <a:buNone/>
            </a:pPr>
            <a:endParaRPr lang="en-US" dirty="0"/>
          </a:p>
          <a:p>
            <a:pPr marL="0" indent="0">
              <a:buNone/>
            </a:pPr>
            <a:r>
              <a:rPr lang="en-US" dirty="0" smtClean="0"/>
              <a:t>import '</a:t>
            </a:r>
            <a:r>
              <a:rPr lang="en-US" dirty="0" err="1" smtClean="0"/>
              <a:t>package:firebase_auth</a:t>
            </a:r>
            <a:r>
              <a:rPr lang="en-US" dirty="0" smtClean="0"/>
              <a:t>/</a:t>
            </a:r>
            <a:r>
              <a:rPr lang="en-US" dirty="0" err="1" smtClean="0"/>
              <a:t>firebase_auth.dart</a:t>
            </a:r>
            <a:r>
              <a:rPr lang="en-US" dirty="0" smtClean="0"/>
              <a:t>';</a:t>
            </a:r>
            <a:endParaRPr lang="en-US" dirty="0"/>
          </a:p>
        </p:txBody>
      </p:sp>
      <p:pic>
        <p:nvPicPr>
          <p:cNvPr id="4" name="Рисунок 3"/>
          <p:cNvPicPr>
            <a:picLocks noChangeAspect="1"/>
          </p:cNvPicPr>
          <p:nvPr/>
        </p:nvPicPr>
        <p:blipFill>
          <a:blip r:embed="rId3"/>
          <a:stretch>
            <a:fillRect/>
          </a:stretch>
        </p:blipFill>
        <p:spPr>
          <a:xfrm>
            <a:off x="703914" y="4426676"/>
            <a:ext cx="9821646" cy="2753109"/>
          </a:xfrm>
          <a:prstGeom prst="rect">
            <a:avLst/>
          </a:prstGeom>
        </p:spPr>
      </p:pic>
    </p:spTree>
    <p:extLst>
      <p:ext uri="{BB962C8B-B14F-4D97-AF65-F5344CB8AC3E}">
        <p14:creationId xmlns:p14="http://schemas.microsoft.com/office/powerpoint/2010/main" val="1193630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Check current </a:t>
            </a:r>
            <a:r>
              <a:rPr lang="en-US" dirty="0" err="1" smtClean="0"/>
              <a:t>auth</a:t>
            </a:r>
            <a:r>
              <a:rPr lang="en-US" dirty="0" smtClean="0"/>
              <a:t> state</a:t>
            </a:r>
            <a:endParaRPr lang="en-US" dirty="0"/>
          </a:p>
        </p:txBody>
      </p:sp>
      <p:sp>
        <p:nvSpPr>
          <p:cNvPr id="3" name="Объект 2"/>
          <p:cNvSpPr>
            <a:spLocks noGrp="1"/>
          </p:cNvSpPr>
          <p:nvPr>
            <p:ph idx="1"/>
          </p:nvPr>
        </p:nvSpPr>
        <p:spPr/>
        <p:txBody>
          <a:bodyPr>
            <a:normAutofit/>
          </a:bodyPr>
          <a:lstStyle/>
          <a:p>
            <a:pPr marL="0" indent="0">
              <a:buNone/>
            </a:pPr>
            <a:r>
              <a:rPr lang="ru-RU" sz="3200" dirty="0" err="1" smtClean="0"/>
              <a:t>Firebase</a:t>
            </a:r>
            <a:r>
              <a:rPr lang="ru-RU" sz="3200" dirty="0" smtClean="0"/>
              <a:t> </a:t>
            </a:r>
            <a:r>
              <a:rPr lang="ru-RU" sz="3200" dirty="0" err="1" smtClean="0"/>
              <a:t>Auth</a:t>
            </a:r>
            <a:r>
              <a:rPr lang="ru-RU" sz="3200" dirty="0" smtClean="0"/>
              <a:t> предоставляет множество методов и утилит, позволяющих интегрировать безопасную аутентификацию в ваше новое или существующее приложение </a:t>
            </a:r>
            <a:r>
              <a:rPr lang="ru-RU" sz="3200" dirty="0" err="1" smtClean="0"/>
              <a:t>Flutter</a:t>
            </a:r>
            <a:r>
              <a:rPr lang="ru-RU" sz="3200" dirty="0" smtClean="0"/>
              <a:t>. Во многих случаях вам потребуется знать о состоянии аутентификации вашего пользователя, например, о том, вошел ли он в систему или вышел из нее.</a:t>
            </a:r>
            <a:endParaRPr lang="en-US" sz="3200" dirty="0"/>
          </a:p>
        </p:txBody>
      </p:sp>
    </p:spTree>
    <p:extLst>
      <p:ext uri="{BB962C8B-B14F-4D97-AF65-F5344CB8AC3E}">
        <p14:creationId xmlns:p14="http://schemas.microsoft.com/office/powerpoint/2010/main" val="159350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authStateChanges</a:t>
            </a:r>
            <a:r>
              <a:rPr lang="en-US" dirty="0" smtClean="0"/>
              <a:t>()</a:t>
            </a:r>
            <a:endParaRPr lang="en-US" dirty="0"/>
          </a:p>
        </p:txBody>
      </p:sp>
      <p:sp>
        <p:nvSpPr>
          <p:cNvPr id="3" name="Объект 2"/>
          <p:cNvSpPr>
            <a:spLocks noGrp="1"/>
          </p:cNvSpPr>
          <p:nvPr>
            <p:ph idx="1"/>
          </p:nvPr>
        </p:nvSpPr>
        <p:spPr/>
        <p:txBody>
          <a:bodyPr>
            <a:normAutofit lnSpcReduction="10000"/>
          </a:bodyPr>
          <a:lstStyle/>
          <a:p>
            <a:pPr marL="0" indent="0">
              <a:buNone/>
            </a:pPr>
            <a:r>
              <a:rPr lang="en-US" dirty="0" err="1" smtClean="0"/>
              <a:t>FirebaseAuth.instance</a:t>
            </a:r>
            <a:endParaRPr lang="en-US" dirty="0" smtClean="0"/>
          </a:p>
          <a:p>
            <a:pPr marL="0" indent="0">
              <a:buNone/>
            </a:pPr>
            <a:r>
              <a:rPr lang="en-US" dirty="0" smtClean="0"/>
              <a:t>  .</a:t>
            </a:r>
            <a:r>
              <a:rPr lang="en-US" dirty="0" err="1" smtClean="0"/>
              <a:t>authStateChanges</a:t>
            </a:r>
            <a:r>
              <a:rPr lang="en-US" dirty="0" smtClean="0"/>
              <a:t>()</a:t>
            </a:r>
          </a:p>
          <a:p>
            <a:pPr marL="0" indent="0">
              <a:buNone/>
            </a:pPr>
            <a:r>
              <a:rPr lang="en-US" dirty="0" smtClean="0"/>
              <a:t>  .listen((User? user) {</a:t>
            </a:r>
          </a:p>
          <a:p>
            <a:pPr marL="0" indent="0">
              <a:buNone/>
            </a:pPr>
            <a:r>
              <a:rPr lang="en-US" dirty="0" smtClean="0"/>
              <a:t>    if (user == null) {</a:t>
            </a:r>
          </a:p>
          <a:p>
            <a:pPr marL="0" indent="0">
              <a:buNone/>
            </a:pPr>
            <a:r>
              <a:rPr lang="en-US" dirty="0" smtClean="0"/>
              <a:t>      print('User is currently signed out!');</a:t>
            </a:r>
          </a:p>
          <a:p>
            <a:pPr marL="0" indent="0">
              <a:buNone/>
            </a:pPr>
            <a:r>
              <a:rPr lang="en-US" dirty="0" smtClean="0"/>
              <a:t>    } else {</a:t>
            </a:r>
          </a:p>
          <a:p>
            <a:pPr marL="0" indent="0">
              <a:buNone/>
            </a:pPr>
            <a:r>
              <a:rPr lang="en-US" dirty="0" smtClean="0"/>
              <a:t>      print('User is signed in!');</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3901685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idTokenChanges</a:t>
            </a:r>
            <a:r>
              <a:rPr lang="en-US" dirty="0" smtClean="0"/>
              <a:t>()</a:t>
            </a:r>
            <a:endParaRPr lang="en-US" dirty="0"/>
          </a:p>
        </p:txBody>
      </p:sp>
      <p:sp>
        <p:nvSpPr>
          <p:cNvPr id="3" name="Объект 2"/>
          <p:cNvSpPr>
            <a:spLocks noGrp="1"/>
          </p:cNvSpPr>
          <p:nvPr>
            <p:ph idx="1"/>
          </p:nvPr>
        </p:nvSpPr>
        <p:spPr/>
        <p:txBody>
          <a:bodyPr>
            <a:normAutofit lnSpcReduction="10000"/>
          </a:bodyPr>
          <a:lstStyle/>
          <a:p>
            <a:pPr marL="0" indent="0">
              <a:buNone/>
            </a:pPr>
            <a:r>
              <a:rPr lang="en-US" dirty="0" err="1" smtClean="0"/>
              <a:t>FirebaseAuth.instance</a:t>
            </a:r>
            <a:endParaRPr lang="en-US" dirty="0" smtClean="0"/>
          </a:p>
          <a:p>
            <a:pPr marL="0" indent="0">
              <a:buNone/>
            </a:pPr>
            <a:r>
              <a:rPr lang="en-US" dirty="0" smtClean="0"/>
              <a:t>  .</a:t>
            </a:r>
            <a:r>
              <a:rPr lang="en-US" dirty="0" err="1" smtClean="0"/>
              <a:t>idTokenChanges</a:t>
            </a:r>
            <a:r>
              <a:rPr lang="en-US" dirty="0" smtClean="0"/>
              <a:t>()</a:t>
            </a:r>
          </a:p>
          <a:p>
            <a:pPr marL="0" indent="0">
              <a:buNone/>
            </a:pPr>
            <a:r>
              <a:rPr lang="en-US" dirty="0" smtClean="0"/>
              <a:t>  .listen((User? user) {</a:t>
            </a:r>
          </a:p>
          <a:p>
            <a:pPr marL="0" indent="0">
              <a:buNone/>
            </a:pPr>
            <a:r>
              <a:rPr lang="en-US" dirty="0" smtClean="0"/>
              <a:t>    if (user == null) {</a:t>
            </a:r>
          </a:p>
          <a:p>
            <a:pPr marL="0" indent="0">
              <a:buNone/>
            </a:pPr>
            <a:r>
              <a:rPr lang="en-US" dirty="0" smtClean="0"/>
              <a:t>      print('User is currently signed out!');</a:t>
            </a:r>
          </a:p>
          <a:p>
            <a:pPr marL="0" indent="0">
              <a:buNone/>
            </a:pPr>
            <a:r>
              <a:rPr lang="en-US" dirty="0" smtClean="0"/>
              <a:t>    } else {</a:t>
            </a:r>
          </a:p>
          <a:p>
            <a:pPr marL="0" indent="0">
              <a:buNone/>
            </a:pPr>
            <a:r>
              <a:rPr lang="en-US" dirty="0" smtClean="0"/>
              <a:t>      print('User is signed in!');</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320254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userChanges</a:t>
            </a:r>
            <a:r>
              <a:rPr lang="en-US" dirty="0" smtClean="0"/>
              <a:t>()</a:t>
            </a:r>
            <a:endParaRPr lang="en-US" dirty="0"/>
          </a:p>
        </p:txBody>
      </p:sp>
      <p:sp>
        <p:nvSpPr>
          <p:cNvPr id="3" name="Объект 2"/>
          <p:cNvSpPr>
            <a:spLocks noGrp="1"/>
          </p:cNvSpPr>
          <p:nvPr>
            <p:ph idx="1"/>
          </p:nvPr>
        </p:nvSpPr>
        <p:spPr/>
        <p:txBody>
          <a:bodyPr>
            <a:normAutofit lnSpcReduction="10000"/>
          </a:bodyPr>
          <a:lstStyle/>
          <a:p>
            <a:pPr marL="0" indent="0">
              <a:buNone/>
            </a:pPr>
            <a:r>
              <a:rPr lang="en-US" dirty="0" err="1" smtClean="0"/>
              <a:t>FirebaseAuth.instance</a:t>
            </a:r>
            <a:endParaRPr lang="en-US" dirty="0" smtClean="0"/>
          </a:p>
          <a:p>
            <a:pPr marL="0" indent="0">
              <a:buNone/>
            </a:pPr>
            <a:r>
              <a:rPr lang="en-US" dirty="0" smtClean="0"/>
              <a:t>  .</a:t>
            </a:r>
            <a:r>
              <a:rPr lang="en-US" dirty="0" err="1" smtClean="0"/>
              <a:t>userChanges</a:t>
            </a:r>
            <a:r>
              <a:rPr lang="en-US" dirty="0" smtClean="0"/>
              <a:t>()</a:t>
            </a:r>
          </a:p>
          <a:p>
            <a:pPr marL="0" indent="0">
              <a:buNone/>
            </a:pPr>
            <a:r>
              <a:rPr lang="en-US" dirty="0" smtClean="0"/>
              <a:t>  .listen((User? user) {</a:t>
            </a:r>
          </a:p>
          <a:p>
            <a:pPr marL="0" indent="0">
              <a:buNone/>
            </a:pPr>
            <a:r>
              <a:rPr lang="en-US" dirty="0" smtClean="0"/>
              <a:t>    if (user == null) {</a:t>
            </a:r>
          </a:p>
          <a:p>
            <a:pPr marL="0" indent="0">
              <a:buNone/>
            </a:pPr>
            <a:r>
              <a:rPr lang="en-US" dirty="0" smtClean="0"/>
              <a:t>      print('User is currently signed out!');</a:t>
            </a:r>
          </a:p>
          <a:p>
            <a:pPr marL="0" indent="0">
              <a:buNone/>
            </a:pPr>
            <a:r>
              <a:rPr lang="en-US" dirty="0" smtClean="0"/>
              <a:t>    } else {</a:t>
            </a:r>
          </a:p>
          <a:p>
            <a:pPr marL="0" indent="0">
              <a:buNone/>
            </a:pPr>
            <a:r>
              <a:rPr lang="en-US" dirty="0" smtClean="0"/>
              <a:t>      print('User is signed in!');</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3662081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Сохранение состояние аутентификации</a:t>
            </a:r>
            <a:endParaRPr lang="en-US" dirty="0"/>
          </a:p>
        </p:txBody>
      </p:sp>
      <p:sp>
        <p:nvSpPr>
          <p:cNvPr id="3" name="Объект 2"/>
          <p:cNvSpPr>
            <a:spLocks noGrp="1"/>
          </p:cNvSpPr>
          <p:nvPr>
            <p:ph idx="1"/>
          </p:nvPr>
        </p:nvSpPr>
        <p:spPr/>
        <p:txBody>
          <a:bodyPr>
            <a:normAutofit lnSpcReduction="10000"/>
          </a:bodyPr>
          <a:lstStyle/>
          <a:p>
            <a:pPr marL="0" indent="0">
              <a:buNone/>
            </a:pPr>
            <a:r>
              <a:rPr lang="ru-RU" dirty="0" smtClean="0"/>
              <a:t>Пакеты </a:t>
            </a:r>
            <a:r>
              <a:rPr lang="ru-RU" dirty="0" err="1" smtClean="0"/>
              <a:t>Firebase</a:t>
            </a:r>
            <a:r>
              <a:rPr lang="ru-RU" dirty="0" smtClean="0"/>
              <a:t> SDK для всех платформ предоставляют готовую поддержку, гарантирующую сохранение состояния аутентификации вашего пользователя при перезапуске приложения или перезагрузки страницы.</a:t>
            </a:r>
          </a:p>
          <a:p>
            <a:pPr marL="0" indent="0">
              <a:buNone/>
            </a:pPr>
            <a:endParaRPr lang="ru-RU" dirty="0" smtClean="0"/>
          </a:p>
          <a:p>
            <a:pPr marL="0" indent="0">
              <a:buNone/>
            </a:pPr>
            <a:r>
              <a:rPr lang="ru-RU" dirty="0" smtClean="0"/>
              <a:t>На собственных платформах, таких как </a:t>
            </a:r>
            <a:r>
              <a:rPr lang="ru-RU" dirty="0" err="1" smtClean="0"/>
              <a:t>Android</a:t>
            </a:r>
            <a:r>
              <a:rPr lang="ru-RU" dirty="0" smtClean="0"/>
              <a:t> и </a:t>
            </a:r>
            <a:r>
              <a:rPr lang="ru-RU" dirty="0" err="1" smtClean="0"/>
              <a:t>iOS</a:t>
            </a:r>
            <a:r>
              <a:rPr lang="ru-RU" dirty="0" smtClean="0"/>
              <a:t>, это поведение не настраивается, и состояние аутентификации пользователя будет сохраняться на устройстве между </a:t>
            </a:r>
            <a:r>
              <a:rPr lang="ru-RU" dirty="0" err="1" smtClean="0"/>
              <a:t>перезапусками</a:t>
            </a:r>
            <a:r>
              <a:rPr lang="ru-RU" dirty="0" smtClean="0"/>
              <a:t> приложений. Пользователь может очистить кэшированные данные приложений, используя настройки устройства, которые удалят все сохраненные состояния.</a:t>
            </a:r>
            <a:endParaRPr lang="en-US" dirty="0"/>
          </a:p>
        </p:txBody>
      </p:sp>
    </p:spTree>
    <p:extLst>
      <p:ext uri="{BB962C8B-B14F-4D97-AF65-F5344CB8AC3E}">
        <p14:creationId xmlns:p14="http://schemas.microsoft.com/office/powerpoint/2010/main" val="4033916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Manage Users in </a:t>
            </a:r>
            <a:r>
              <a:rPr lang="en-US" dirty="0" smtClean="0"/>
              <a:t>Firebase. Create a user</a:t>
            </a:r>
            <a:endParaRPr lang="en-US" dirty="0"/>
          </a:p>
        </p:txBody>
      </p:sp>
      <p:sp>
        <p:nvSpPr>
          <p:cNvPr id="3" name="Объект 2"/>
          <p:cNvSpPr>
            <a:spLocks noGrp="1"/>
          </p:cNvSpPr>
          <p:nvPr>
            <p:ph idx="1"/>
          </p:nvPr>
        </p:nvSpPr>
        <p:spPr/>
        <p:txBody>
          <a:bodyPr>
            <a:normAutofit lnSpcReduction="10000"/>
          </a:bodyPr>
          <a:lstStyle/>
          <a:p>
            <a:pPr marL="0" indent="0">
              <a:buNone/>
            </a:pPr>
            <a:r>
              <a:rPr lang="ru-RU" dirty="0" smtClean="0"/>
              <a:t>Вы можете создать нового пользователя в своем проекте </a:t>
            </a:r>
            <a:r>
              <a:rPr lang="ru-RU" dirty="0" err="1" smtClean="0"/>
              <a:t>Firebase</a:t>
            </a:r>
            <a:r>
              <a:rPr lang="ru-RU" dirty="0" smtClean="0"/>
              <a:t> четырьмя способами:</a:t>
            </a:r>
          </a:p>
          <a:p>
            <a:pPr marL="0" indent="0">
              <a:buNone/>
            </a:pPr>
            <a:endParaRPr lang="ru-RU" dirty="0" smtClean="0"/>
          </a:p>
          <a:p>
            <a:pPr marL="0" indent="0">
              <a:buNone/>
            </a:pPr>
            <a:r>
              <a:rPr lang="ru-RU" dirty="0" smtClean="0"/>
              <a:t>Вызовите метод </a:t>
            </a:r>
            <a:r>
              <a:rPr lang="ru-RU" dirty="0" err="1" smtClean="0"/>
              <a:t>createUserWithEmailAndPassword</a:t>
            </a:r>
            <a:r>
              <a:rPr lang="ru-RU" dirty="0" smtClean="0"/>
              <a:t>().</a:t>
            </a:r>
          </a:p>
          <a:p>
            <a:pPr marL="0" indent="0">
              <a:buNone/>
            </a:pPr>
            <a:r>
              <a:rPr lang="ru-RU" dirty="0" smtClean="0"/>
              <a:t>Выполните вход пользователя в первый раз с помощью федеративного </a:t>
            </a:r>
            <a:r>
              <a:rPr lang="en-US" dirty="0">
                <a:hlinkClick r:id="rId2"/>
              </a:rPr>
              <a:t>identity provider</a:t>
            </a:r>
            <a:r>
              <a:rPr lang="ru-RU" dirty="0" smtClean="0"/>
              <a:t>, такого как </a:t>
            </a:r>
            <a:r>
              <a:rPr lang="ru-RU" dirty="0" err="1" smtClean="0"/>
              <a:t>Google</a:t>
            </a:r>
            <a:r>
              <a:rPr lang="ru-RU" dirty="0" smtClean="0"/>
              <a:t> </a:t>
            </a:r>
            <a:r>
              <a:rPr lang="ru-RU" dirty="0" err="1" smtClean="0"/>
              <a:t>Sign-In</a:t>
            </a:r>
            <a:r>
              <a:rPr lang="ru-RU" dirty="0" smtClean="0"/>
              <a:t>, </a:t>
            </a:r>
            <a:r>
              <a:rPr lang="ru-RU" dirty="0" err="1" smtClean="0"/>
              <a:t>Facebook</a:t>
            </a:r>
            <a:r>
              <a:rPr lang="ru-RU" dirty="0" smtClean="0"/>
              <a:t> </a:t>
            </a:r>
            <a:r>
              <a:rPr lang="ru-RU" dirty="0" err="1" smtClean="0"/>
              <a:t>Login</a:t>
            </a:r>
            <a:r>
              <a:rPr lang="ru-RU" dirty="0" smtClean="0"/>
              <a:t> или </a:t>
            </a:r>
            <a:r>
              <a:rPr lang="ru-RU" dirty="0" err="1" smtClean="0"/>
              <a:t>Apple</a:t>
            </a:r>
            <a:r>
              <a:rPr lang="ru-RU" dirty="0" smtClean="0"/>
              <a:t>.</a:t>
            </a:r>
          </a:p>
          <a:p>
            <a:pPr marL="0" indent="0">
              <a:buNone/>
            </a:pPr>
            <a:r>
              <a:rPr lang="ru-RU" dirty="0" smtClean="0"/>
              <a:t>Вы также можете создать новых пользователей, прошедших аутентификацию по паролю, в разделе Аутентификация консоли </a:t>
            </a:r>
            <a:r>
              <a:rPr lang="ru-RU" dirty="0" err="1" smtClean="0"/>
              <a:t>Firebase</a:t>
            </a:r>
            <a:r>
              <a:rPr lang="ru-RU" dirty="0" smtClean="0"/>
              <a:t> на странице Пользователи.</a:t>
            </a:r>
            <a:endParaRPr lang="en-US" dirty="0"/>
          </a:p>
        </p:txBody>
      </p:sp>
    </p:spTree>
    <p:extLst>
      <p:ext uri="{BB962C8B-B14F-4D97-AF65-F5344CB8AC3E}">
        <p14:creationId xmlns:p14="http://schemas.microsoft.com/office/powerpoint/2010/main" val="670499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Cloud </a:t>
            </a:r>
            <a:r>
              <a:rPr lang="en-US" dirty="0" err="1" smtClean="0"/>
              <a:t>Firestore</a:t>
            </a:r>
            <a:endParaRPr lang="en-US" dirty="0"/>
          </a:p>
        </p:txBody>
      </p:sp>
      <p:sp>
        <p:nvSpPr>
          <p:cNvPr id="3" name="Объект 2"/>
          <p:cNvSpPr>
            <a:spLocks noGrp="1"/>
          </p:cNvSpPr>
          <p:nvPr>
            <p:ph idx="1"/>
          </p:nvPr>
        </p:nvSpPr>
        <p:spPr>
          <a:xfrm>
            <a:off x="838200" y="4004441"/>
            <a:ext cx="10515600" cy="2172522"/>
          </a:xfrm>
        </p:spPr>
        <p:txBody>
          <a:bodyPr/>
          <a:lstStyle/>
          <a:p>
            <a:pPr marL="0" indent="0">
              <a:buNone/>
            </a:pPr>
            <a:r>
              <a:rPr lang="en-US" dirty="0" smtClean="0"/>
              <a:t>dependencies:</a:t>
            </a:r>
          </a:p>
          <a:p>
            <a:pPr marL="0" indent="0">
              <a:buNone/>
            </a:pPr>
            <a:r>
              <a:rPr lang="en-US" dirty="0" smtClean="0"/>
              <a:t>  </a:t>
            </a:r>
            <a:r>
              <a:rPr lang="en-US" dirty="0" err="1" smtClean="0"/>
              <a:t>cloud_firestore</a:t>
            </a:r>
            <a:r>
              <a:rPr lang="en-US" dirty="0" smtClean="0"/>
              <a:t>: ^4.17.0</a:t>
            </a:r>
            <a:endParaRPr lang="en-US" dirty="0"/>
          </a:p>
        </p:txBody>
      </p:sp>
      <p:pic>
        <p:nvPicPr>
          <p:cNvPr id="4" name="Рисунок 3"/>
          <p:cNvPicPr>
            <a:picLocks noChangeAspect="1"/>
          </p:cNvPicPr>
          <p:nvPr/>
        </p:nvPicPr>
        <p:blipFill>
          <a:blip r:embed="rId3"/>
          <a:stretch>
            <a:fillRect/>
          </a:stretch>
        </p:blipFill>
        <p:spPr>
          <a:xfrm>
            <a:off x="601310" y="1690688"/>
            <a:ext cx="8183117" cy="2191056"/>
          </a:xfrm>
          <a:prstGeom prst="rect">
            <a:avLst/>
          </a:prstGeom>
        </p:spPr>
      </p:pic>
      <p:pic>
        <p:nvPicPr>
          <p:cNvPr id="5" name="Рисунок 4"/>
          <p:cNvPicPr>
            <a:picLocks noChangeAspect="1"/>
          </p:cNvPicPr>
          <p:nvPr/>
        </p:nvPicPr>
        <p:blipFill>
          <a:blip r:embed="rId4"/>
          <a:stretch>
            <a:fillRect/>
          </a:stretch>
        </p:blipFill>
        <p:spPr>
          <a:xfrm>
            <a:off x="5133474" y="4166009"/>
            <a:ext cx="7818711" cy="2010954"/>
          </a:xfrm>
          <a:prstGeom prst="rect">
            <a:avLst/>
          </a:prstGeom>
        </p:spPr>
      </p:pic>
    </p:spTree>
    <p:extLst>
      <p:ext uri="{BB962C8B-B14F-4D97-AF65-F5344CB8AC3E}">
        <p14:creationId xmlns:p14="http://schemas.microsoft.com/office/powerpoint/2010/main" val="3556767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Manage Users in </a:t>
            </a:r>
            <a:r>
              <a:rPr lang="en-US" dirty="0" smtClean="0"/>
              <a:t>Firebase. Get a user's profile</a:t>
            </a:r>
            <a:endParaRPr lang="en-US" dirty="0"/>
          </a:p>
        </p:txBody>
      </p:sp>
      <p:sp>
        <p:nvSpPr>
          <p:cNvPr id="3" name="Объект 2"/>
          <p:cNvSpPr>
            <a:spLocks noGrp="1"/>
          </p:cNvSpPr>
          <p:nvPr>
            <p:ph idx="1"/>
          </p:nvPr>
        </p:nvSpPr>
        <p:spPr>
          <a:xfrm>
            <a:off x="838200" y="1434662"/>
            <a:ext cx="10515600" cy="5186855"/>
          </a:xfrm>
        </p:spPr>
        <p:txBody>
          <a:bodyPr>
            <a:normAutofit fontScale="92500" lnSpcReduction="20000"/>
          </a:bodyPr>
          <a:lstStyle/>
          <a:p>
            <a:pPr marL="0" indent="0">
              <a:buNone/>
            </a:pPr>
            <a:r>
              <a:rPr lang="en-US" dirty="0" err="1" smtClean="0"/>
              <a:t>FirebaseAuth.instance</a:t>
            </a:r>
            <a:endParaRPr lang="en-US" dirty="0" smtClean="0"/>
          </a:p>
          <a:p>
            <a:pPr marL="0" indent="0">
              <a:buNone/>
            </a:pPr>
            <a:r>
              <a:rPr lang="en-US" dirty="0" smtClean="0"/>
              <a:t>  .</a:t>
            </a:r>
            <a:r>
              <a:rPr lang="en-US" dirty="0" err="1" smtClean="0"/>
              <a:t>authStateChanges</a:t>
            </a:r>
            <a:r>
              <a:rPr lang="en-US" dirty="0" smtClean="0"/>
              <a:t>()</a:t>
            </a:r>
          </a:p>
          <a:p>
            <a:pPr marL="0" indent="0">
              <a:buNone/>
            </a:pPr>
            <a:r>
              <a:rPr lang="en-US" dirty="0" smtClean="0"/>
              <a:t>  .listen((User? user) {</a:t>
            </a:r>
          </a:p>
          <a:p>
            <a:pPr marL="0" indent="0">
              <a:buNone/>
            </a:pPr>
            <a:r>
              <a:rPr lang="en-US" dirty="0" smtClean="0"/>
              <a:t>    if (user != null) {</a:t>
            </a:r>
          </a:p>
          <a:p>
            <a:pPr marL="0" indent="0">
              <a:buNone/>
            </a:pPr>
            <a:r>
              <a:rPr lang="en-US" dirty="0" smtClean="0"/>
              <a:t>      print(</a:t>
            </a:r>
            <a:r>
              <a:rPr lang="en-US" dirty="0" err="1" smtClean="0"/>
              <a:t>user.uid</a:t>
            </a:r>
            <a:r>
              <a:rPr lang="en-US" dirty="0" smtClean="0"/>
              <a:t>);</a:t>
            </a:r>
          </a:p>
          <a:p>
            <a:pPr marL="0" indent="0">
              <a:buNone/>
            </a:pPr>
            <a:r>
              <a:rPr lang="en-US" dirty="0" smtClean="0"/>
              <a:t>    }</a:t>
            </a:r>
          </a:p>
          <a:p>
            <a:pPr marL="0" indent="0">
              <a:buNone/>
            </a:pPr>
            <a:r>
              <a:rPr lang="en-US" dirty="0" smtClean="0"/>
              <a:t>  });</a:t>
            </a:r>
          </a:p>
          <a:p>
            <a:pPr marL="0" indent="0">
              <a:buNone/>
            </a:pPr>
            <a:endParaRPr lang="en-US" dirty="0"/>
          </a:p>
          <a:p>
            <a:pPr marL="0" indent="0">
              <a:buNone/>
            </a:pPr>
            <a:r>
              <a:rPr lang="en-US" dirty="0" smtClean="0"/>
              <a:t>final </a:t>
            </a:r>
            <a:r>
              <a:rPr lang="en-US" dirty="0" err="1" smtClean="0"/>
              <a:t>userCredential</a:t>
            </a:r>
            <a:r>
              <a:rPr lang="en-US" dirty="0" smtClean="0"/>
              <a:t> =</a:t>
            </a:r>
          </a:p>
          <a:p>
            <a:pPr marL="0" indent="0">
              <a:buNone/>
            </a:pPr>
            <a:r>
              <a:rPr lang="en-US" dirty="0" smtClean="0"/>
              <a:t>    await </a:t>
            </a:r>
            <a:r>
              <a:rPr lang="en-US" dirty="0" err="1" smtClean="0"/>
              <a:t>FirebaseAuth.instance.signInWithCredential</a:t>
            </a:r>
            <a:r>
              <a:rPr lang="en-US" dirty="0" smtClean="0"/>
              <a:t>(credential);</a:t>
            </a:r>
          </a:p>
          <a:p>
            <a:pPr marL="0" indent="0">
              <a:buNone/>
            </a:pPr>
            <a:r>
              <a:rPr lang="en-US" dirty="0" smtClean="0"/>
              <a:t>final user = </a:t>
            </a:r>
            <a:r>
              <a:rPr lang="en-US" dirty="0" err="1" smtClean="0"/>
              <a:t>userCredential.user</a:t>
            </a:r>
            <a:r>
              <a:rPr lang="en-US" dirty="0" smtClean="0"/>
              <a:t>;</a:t>
            </a:r>
          </a:p>
          <a:p>
            <a:pPr marL="0" indent="0">
              <a:buNone/>
            </a:pPr>
            <a:r>
              <a:rPr lang="en-US" dirty="0" smtClean="0"/>
              <a:t>print(user?.</a:t>
            </a:r>
            <a:r>
              <a:rPr lang="en-US" dirty="0" err="1" smtClean="0"/>
              <a:t>uid</a:t>
            </a:r>
            <a:r>
              <a:rPr lang="en-US" dirty="0" smtClean="0"/>
              <a:t>);</a:t>
            </a:r>
            <a:endParaRPr lang="en-US" dirty="0"/>
          </a:p>
        </p:txBody>
      </p:sp>
    </p:spTree>
    <p:extLst>
      <p:ext uri="{BB962C8B-B14F-4D97-AF65-F5344CB8AC3E}">
        <p14:creationId xmlns:p14="http://schemas.microsoft.com/office/powerpoint/2010/main" val="3243457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Get a user's provider-specific profile information</a:t>
            </a:r>
            <a:endParaRPr lang="en-US" dirty="0"/>
          </a:p>
        </p:txBody>
      </p:sp>
      <p:sp>
        <p:nvSpPr>
          <p:cNvPr id="3" name="Объект 2"/>
          <p:cNvSpPr>
            <a:spLocks noGrp="1"/>
          </p:cNvSpPr>
          <p:nvPr>
            <p:ph idx="1"/>
          </p:nvPr>
        </p:nvSpPr>
        <p:spPr>
          <a:xfrm>
            <a:off x="838200" y="1825625"/>
            <a:ext cx="10515600" cy="4858954"/>
          </a:xfrm>
        </p:spPr>
        <p:txBody>
          <a:bodyPr>
            <a:normAutofit fontScale="70000" lnSpcReduction="20000"/>
          </a:bodyPr>
          <a:lstStyle/>
          <a:p>
            <a:pPr marL="0" indent="0">
              <a:buNone/>
            </a:pPr>
            <a:r>
              <a:rPr lang="en-US" dirty="0" smtClean="0"/>
              <a:t>if (user != null) {</a:t>
            </a:r>
          </a:p>
          <a:p>
            <a:pPr marL="0" indent="0">
              <a:buNone/>
            </a:pPr>
            <a:r>
              <a:rPr lang="en-US" dirty="0" smtClean="0"/>
              <a:t>    for (final </a:t>
            </a:r>
            <a:r>
              <a:rPr lang="en-US" dirty="0" err="1" smtClean="0"/>
              <a:t>providerProfile</a:t>
            </a:r>
            <a:r>
              <a:rPr lang="en-US" dirty="0" smtClean="0"/>
              <a:t> in </a:t>
            </a:r>
            <a:r>
              <a:rPr lang="en-US" dirty="0" err="1" smtClean="0"/>
              <a:t>user.providerData</a:t>
            </a:r>
            <a:r>
              <a:rPr lang="en-US" dirty="0" smtClean="0"/>
              <a:t>) {</a:t>
            </a:r>
          </a:p>
          <a:p>
            <a:pPr marL="0" indent="0">
              <a:buNone/>
            </a:pPr>
            <a:r>
              <a:rPr lang="en-US" dirty="0" smtClean="0"/>
              <a:t>        // ID of the provider (google.com, apple.com, etc.)</a:t>
            </a:r>
          </a:p>
          <a:p>
            <a:pPr marL="0" indent="0">
              <a:buNone/>
            </a:pPr>
            <a:r>
              <a:rPr lang="en-US" dirty="0" smtClean="0"/>
              <a:t>        final provider = </a:t>
            </a:r>
            <a:r>
              <a:rPr lang="en-US" dirty="0" err="1" smtClean="0"/>
              <a:t>providerProfile.providerId</a:t>
            </a:r>
            <a:r>
              <a:rPr lang="en-US" dirty="0" smtClean="0"/>
              <a:t>;</a:t>
            </a:r>
          </a:p>
          <a:p>
            <a:pPr marL="0" indent="0">
              <a:buNone/>
            </a:pPr>
            <a:endParaRPr lang="en-US" dirty="0" smtClean="0"/>
          </a:p>
          <a:p>
            <a:pPr marL="0" indent="0">
              <a:buNone/>
            </a:pPr>
            <a:r>
              <a:rPr lang="en-US" dirty="0" smtClean="0"/>
              <a:t>        // UID specific to the provider</a:t>
            </a:r>
          </a:p>
          <a:p>
            <a:pPr marL="0" indent="0">
              <a:buNone/>
            </a:pPr>
            <a:r>
              <a:rPr lang="en-US" dirty="0" smtClean="0"/>
              <a:t>        final </a:t>
            </a:r>
            <a:r>
              <a:rPr lang="en-US" dirty="0" err="1" smtClean="0"/>
              <a:t>uid</a:t>
            </a:r>
            <a:r>
              <a:rPr lang="en-US" dirty="0" smtClean="0"/>
              <a:t> = </a:t>
            </a:r>
            <a:r>
              <a:rPr lang="en-US" dirty="0" err="1" smtClean="0"/>
              <a:t>providerProfile.uid</a:t>
            </a:r>
            <a:r>
              <a:rPr lang="en-US" dirty="0" smtClean="0"/>
              <a:t>;</a:t>
            </a:r>
          </a:p>
          <a:p>
            <a:pPr marL="0" indent="0">
              <a:buNone/>
            </a:pPr>
            <a:endParaRPr lang="en-US" dirty="0" smtClean="0"/>
          </a:p>
          <a:p>
            <a:pPr marL="0" indent="0">
              <a:buNone/>
            </a:pPr>
            <a:r>
              <a:rPr lang="en-US" dirty="0" smtClean="0"/>
              <a:t>        // Name, email address, and profile photo URL</a:t>
            </a:r>
          </a:p>
          <a:p>
            <a:pPr marL="0" indent="0">
              <a:buNone/>
            </a:pPr>
            <a:r>
              <a:rPr lang="en-US" dirty="0" smtClean="0"/>
              <a:t>        final name = </a:t>
            </a:r>
            <a:r>
              <a:rPr lang="en-US" dirty="0" err="1" smtClean="0"/>
              <a:t>providerProfile.displayName</a:t>
            </a:r>
            <a:r>
              <a:rPr lang="en-US" dirty="0" smtClean="0"/>
              <a:t>;</a:t>
            </a:r>
          </a:p>
          <a:p>
            <a:pPr marL="0" indent="0">
              <a:buNone/>
            </a:pPr>
            <a:r>
              <a:rPr lang="en-US" dirty="0" smtClean="0"/>
              <a:t>        final </a:t>
            </a:r>
            <a:r>
              <a:rPr lang="en-US" dirty="0" err="1" smtClean="0"/>
              <a:t>emailAddress</a:t>
            </a:r>
            <a:r>
              <a:rPr lang="en-US" dirty="0" smtClean="0"/>
              <a:t> = </a:t>
            </a:r>
            <a:r>
              <a:rPr lang="en-US" dirty="0" err="1" smtClean="0"/>
              <a:t>providerProfile.email</a:t>
            </a:r>
            <a:r>
              <a:rPr lang="en-US" dirty="0" smtClean="0"/>
              <a:t>;</a:t>
            </a:r>
          </a:p>
          <a:p>
            <a:pPr marL="0" indent="0">
              <a:buNone/>
            </a:pPr>
            <a:r>
              <a:rPr lang="en-US" dirty="0" smtClean="0"/>
              <a:t>        final </a:t>
            </a:r>
            <a:r>
              <a:rPr lang="en-US" dirty="0" err="1" smtClean="0"/>
              <a:t>profilePhoto</a:t>
            </a:r>
            <a:r>
              <a:rPr lang="en-US" dirty="0" smtClean="0"/>
              <a:t> = </a:t>
            </a:r>
            <a:r>
              <a:rPr lang="en-US" dirty="0" err="1" smtClean="0"/>
              <a:t>providerProfile.photoURL</a:t>
            </a:r>
            <a:r>
              <a:rPr lang="en-US" dirty="0" smtClean="0"/>
              <a:t>;</a:t>
            </a:r>
          </a:p>
          <a:p>
            <a:pPr marL="0" indent="0">
              <a:buNone/>
            </a:pPr>
            <a:r>
              <a:rPr lang="en-US" dirty="0" smtClean="0"/>
              <a:t>    }</a:t>
            </a:r>
          </a:p>
          <a:p>
            <a:pPr marL="0" indent="0">
              <a:buNone/>
            </a:pPr>
            <a:r>
              <a:rPr lang="en-US" dirty="0" smtClean="0"/>
              <a:t>}</a:t>
            </a:r>
            <a:endParaRPr lang="en-US" dirty="0"/>
          </a:p>
        </p:txBody>
      </p:sp>
    </p:spTree>
    <p:extLst>
      <p:ext uri="{BB962C8B-B14F-4D97-AF65-F5344CB8AC3E}">
        <p14:creationId xmlns:p14="http://schemas.microsoft.com/office/powerpoint/2010/main" val="2741088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Manage Users in Firebase</a:t>
            </a:r>
            <a:endParaRPr lang="en-US" dirty="0"/>
          </a:p>
        </p:txBody>
      </p:sp>
      <p:sp>
        <p:nvSpPr>
          <p:cNvPr id="3" name="Объект 2"/>
          <p:cNvSpPr>
            <a:spLocks noGrp="1"/>
          </p:cNvSpPr>
          <p:nvPr>
            <p:ph idx="1"/>
          </p:nvPr>
        </p:nvSpPr>
        <p:spPr>
          <a:xfrm>
            <a:off x="838200" y="1825625"/>
            <a:ext cx="10515600" cy="4874720"/>
          </a:xfrm>
        </p:spPr>
        <p:txBody>
          <a:bodyPr>
            <a:normAutofit fontScale="92500" lnSpcReduction="20000"/>
          </a:bodyPr>
          <a:lstStyle/>
          <a:p>
            <a:pPr marL="0" indent="0">
              <a:buNone/>
            </a:pPr>
            <a:r>
              <a:rPr lang="en-US" dirty="0" smtClean="0"/>
              <a:t>await user?.</a:t>
            </a:r>
            <a:r>
              <a:rPr lang="en-US" dirty="0" err="1" smtClean="0"/>
              <a:t>updateDisplayName</a:t>
            </a:r>
            <a:r>
              <a:rPr lang="en-US" dirty="0" smtClean="0"/>
              <a:t>("Jane Q. User");</a:t>
            </a:r>
          </a:p>
          <a:p>
            <a:pPr marL="0" indent="0">
              <a:buNone/>
            </a:pPr>
            <a:r>
              <a:rPr lang="en-US" dirty="0" smtClean="0"/>
              <a:t>await user?.</a:t>
            </a:r>
            <a:r>
              <a:rPr lang="en-US" dirty="0" err="1" smtClean="0"/>
              <a:t>updatePhotoURL</a:t>
            </a:r>
            <a:r>
              <a:rPr lang="en-US" dirty="0" smtClean="0"/>
              <a:t>("https://example.com/jane-q-user/profile.jpg");</a:t>
            </a:r>
          </a:p>
          <a:p>
            <a:pPr marL="0" indent="0">
              <a:buNone/>
            </a:pPr>
            <a:endParaRPr lang="en-US" dirty="0"/>
          </a:p>
          <a:p>
            <a:pPr marL="0" indent="0">
              <a:buNone/>
            </a:pPr>
            <a:r>
              <a:rPr lang="en-US" dirty="0" smtClean="0"/>
              <a:t>await user?.</a:t>
            </a:r>
            <a:r>
              <a:rPr lang="en-US" dirty="0" err="1" smtClean="0"/>
              <a:t>updateEmail</a:t>
            </a:r>
            <a:r>
              <a:rPr lang="en-US" dirty="0" smtClean="0"/>
              <a:t>("janeq@example.com");</a:t>
            </a:r>
          </a:p>
          <a:p>
            <a:pPr marL="0" indent="0">
              <a:buNone/>
            </a:pPr>
            <a:r>
              <a:rPr lang="en-US" dirty="0" smtClean="0"/>
              <a:t>await </a:t>
            </a:r>
            <a:r>
              <a:rPr lang="en-US" dirty="0" err="1" smtClean="0"/>
              <a:t>FirebaseAuth.instance.setLanguageCode</a:t>
            </a:r>
            <a:r>
              <a:rPr lang="en-US" dirty="0" smtClean="0"/>
              <a:t>("</a:t>
            </a:r>
            <a:r>
              <a:rPr lang="en-US" dirty="0" err="1" smtClean="0"/>
              <a:t>fr</a:t>
            </a:r>
            <a:r>
              <a:rPr lang="en-US" dirty="0" smtClean="0"/>
              <a:t>");</a:t>
            </a:r>
            <a:endParaRPr lang="en-US" dirty="0"/>
          </a:p>
          <a:p>
            <a:pPr marL="0" indent="0">
              <a:buNone/>
            </a:pPr>
            <a:r>
              <a:rPr lang="en-US" dirty="0" smtClean="0"/>
              <a:t>await user?.</a:t>
            </a:r>
            <a:r>
              <a:rPr lang="en-US" dirty="0" err="1" smtClean="0"/>
              <a:t>sendEmailVerification</a:t>
            </a:r>
            <a:r>
              <a:rPr lang="en-US" dirty="0" smtClean="0"/>
              <a:t>();</a:t>
            </a:r>
          </a:p>
          <a:p>
            <a:pPr marL="0" indent="0">
              <a:buNone/>
            </a:pPr>
            <a:endParaRPr lang="en-US" dirty="0"/>
          </a:p>
          <a:p>
            <a:pPr marL="0" indent="0">
              <a:buNone/>
            </a:pPr>
            <a:r>
              <a:rPr lang="en-US" dirty="0" smtClean="0"/>
              <a:t>await user?.</a:t>
            </a:r>
            <a:r>
              <a:rPr lang="en-US" dirty="0" err="1" smtClean="0"/>
              <a:t>updatePassword</a:t>
            </a:r>
            <a:r>
              <a:rPr lang="en-US" dirty="0" smtClean="0"/>
              <a:t>(</a:t>
            </a:r>
            <a:r>
              <a:rPr lang="en-US" dirty="0" err="1" smtClean="0"/>
              <a:t>newPassword</a:t>
            </a:r>
            <a:r>
              <a:rPr lang="en-US" dirty="0" smtClean="0"/>
              <a:t>);</a:t>
            </a:r>
          </a:p>
          <a:p>
            <a:pPr marL="0" indent="0">
              <a:buNone/>
            </a:pPr>
            <a:endParaRPr lang="en-US" dirty="0" smtClean="0"/>
          </a:p>
          <a:p>
            <a:pPr marL="0" indent="0">
              <a:buNone/>
            </a:pPr>
            <a:r>
              <a:rPr lang="en-US" dirty="0" smtClean="0"/>
              <a:t>await </a:t>
            </a:r>
            <a:r>
              <a:rPr lang="en-US" dirty="0" err="1" smtClean="0"/>
              <a:t>FirebaseAuth.instance</a:t>
            </a:r>
            <a:endParaRPr lang="en-US" dirty="0" smtClean="0"/>
          </a:p>
          <a:p>
            <a:pPr marL="0" indent="0">
              <a:buNone/>
            </a:pPr>
            <a:r>
              <a:rPr lang="en-US" dirty="0" smtClean="0"/>
              <a:t>    .</a:t>
            </a:r>
            <a:r>
              <a:rPr lang="en-US" dirty="0" err="1" smtClean="0"/>
              <a:t>sendPasswordResetEmail</a:t>
            </a:r>
            <a:r>
              <a:rPr lang="en-US" dirty="0" smtClean="0"/>
              <a:t>(email: "user@example.com");</a:t>
            </a:r>
            <a:endParaRPr lang="en-US" dirty="0"/>
          </a:p>
        </p:txBody>
      </p:sp>
    </p:spTree>
    <p:extLst>
      <p:ext uri="{BB962C8B-B14F-4D97-AF65-F5344CB8AC3E}">
        <p14:creationId xmlns:p14="http://schemas.microsoft.com/office/powerpoint/2010/main" val="369729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r>
              <a:rPr lang="en-US" dirty="0" smtClean="0"/>
              <a:t>await </a:t>
            </a:r>
            <a:r>
              <a:rPr lang="en-US" dirty="0" err="1" smtClean="0"/>
              <a:t>user?.delete</a:t>
            </a:r>
            <a:r>
              <a:rPr lang="en-US" dirty="0" smtClean="0"/>
              <a:t>();</a:t>
            </a:r>
          </a:p>
          <a:p>
            <a:endParaRPr lang="en-US" dirty="0"/>
          </a:p>
          <a:p>
            <a:r>
              <a:rPr lang="en-US" dirty="0" smtClean="0"/>
              <a:t>await user?.</a:t>
            </a:r>
            <a:r>
              <a:rPr lang="en-US" dirty="0" err="1" smtClean="0"/>
              <a:t>reauthenticateWithCredential</a:t>
            </a:r>
            <a:r>
              <a:rPr lang="en-US" dirty="0" smtClean="0"/>
              <a:t>(credential);</a:t>
            </a:r>
          </a:p>
          <a:p>
            <a:endParaRPr lang="en-US" dirty="0"/>
          </a:p>
          <a:p>
            <a:r>
              <a:rPr lang="en-US" dirty="0" smtClean="0"/>
              <a:t>firebase </a:t>
            </a:r>
            <a:r>
              <a:rPr lang="en-US" dirty="0" err="1" smtClean="0"/>
              <a:t>auth:import</a:t>
            </a:r>
            <a:r>
              <a:rPr lang="en-US" dirty="0" smtClean="0"/>
              <a:t> </a:t>
            </a:r>
            <a:r>
              <a:rPr lang="en-US" dirty="0" err="1" smtClean="0"/>
              <a:t>users.json</a:t>
            </a:r>
            <a:r>
              <a:rPr lang="en-US" dirty="0" smtClean="0"/>
              <a:t> --hash-</a:t>
            </a:r>
            <a:r>
              <a:rPr lang="en-US" dirty="0" err="1" smtClean="0"/>
              <a:t>algo</a:t>
            </a:r>
            <a:r>
              <a:rPr lang="en-US" dirty="0" smtClean="0"/>
              <a:t>=</a:t>
            </a:r>
            <a:r>
              <a:rPr lang="en-US" dirty="0" err="1" smtClean="0"/>
              <a:t>scrypt</a:t>
            </a:r>
            <a:r>
              <a:rPr lang="en-US" dirty="0" smtClean="0"/>
              <a:t> --rounds=8 --mem-cost=14</a:t>
            </a:r>
            <a:endParaRPr lang="en-US" dirty="0"/>
          </a:p>
        </p:txBody>
      </p:sp>
    </p:spTree>
    <p:extLst>
      <p:ext uri="{BB962C8B-B14F-4D97-AF65-F5344CB8AC3E}">
        <p14:creationId xmlns:p14="http://schemas.microsoft.com/office/powerpoint/2010/main" val="77540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Firebase Remote </a:t>
            </a:r>
            <a:r>
              <a:rPr lang="en-US" dirty="0" err="1" smtClean="0"/>
              <a:t>Config</a:t>
            </a:r>
            <a:endParaRPr lang="en-US" dirty="0"/>
          </a:p>
        </p:txBody>
      </p:sp>
      <p:sp>
        <p:nvSpPr>
          <p:cNvPr id="3" name="Объект 2"/>
          <p:cNvSpPr>
            <a:spLocks noGrp="1"/>
          </p:cNvSpPr>
          <p:nvPr>
            <p:ph idx="1"/>
          </p:nvPr>
        </p:nvSpPr>
        <p:spPr/>
        <p:txBody>
          <a:bodyPr>
            <a:normAutofit/>
          </a:bodyPr>
          <a:lstStyle/>
          <a:p>
            <a:pPr marL="0" indent="0">
              <a:buNone/>
            </a:pPr>
            <a:r>
              <a:rPr lang="ru-RU" sz="3600" dirty="0"/>
              <a:t>Измените поведение и внешний вид вашего веб-клиента или сервера без публикации обновления приложения, бесплатно, для неограниченного количества ежедневных активных пользователей.</a:t>
            </a:r>
            <a:endParaRPr lang="en-US" sz="3600" dirty="0"/>
          </a:p>
        </p:txBody>
      </p:sp>
      <p:pic>
        <p:nvPicPr>
          <p:cNvPr id="4" name="Рисунок 3"/>
          <p:cNvPicPr>
            <a:picLocks noChangeAspect="1"/>
          </p:cNvPicPr>
          <p:nvPr/>
        </p:nvPicPr>
        <p:blipFill>
          <a:blip r:embed="rId3"/>
          <a:stretch>
            <a:fillRect/>
          </a:stretch>
        </p:blipFill>
        <p:spPr>
          <a:xfrm>
            <a:off x="1251284" y="4137542"/>
            <a:ext cx="8689226" cy="2720458"/>
          </a:xfrm>
          <a:prstGeom prst="rect">
            <a:avLst/>
          </a:prstGeom>
        </p:spPr>
      </p:pic>
    </p:spTree>
    <p:extLst>
      <p:ext uri="{BB962C8B-B14F-4D97-AF65-F5344CB8AC3E}">
        <p14:creationId xmlns:p14="http://schemas.microsoft.com/office/powerpoint/2010/main" val="2000221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Grow app </a:t>
            </a:r>
            <a:r>
              <a:rPr lang="en-US" dirty="0" smtClean="0"/>
              <a:t>engagement</a:t>
            </a:r>
            <a:r>
              <a:rPr lang="ru-RU" dirty="0" smtClean="0"/>
              <a:t> </a:t>
            </a:r>
            <a:r>
              <a:rPr lang="en-US" dirty="0" smtClean="0"/>
              <a:t>and </a:t>
            </a:r>
            <a:r>
              <a:rPr lang="en-US" dirty="0"/>
              <a:t>reduce </a:t>
            </a:r>
            <a:r>
              <a:rPr lang="en-US" dirty="0" smtClean="0"/>
              <a:t>risk</a:t>
            </a:r>
            <a:endParaRPr lang="en-US" dirty="0"/>
          </a:p>
        </p:txBody>
      </p:sp>
      <p:sp>
        <p:nvSpPr>
          <p:cNvPr id="3" name="Объект 2"/>
          <p:cNvSpPr>
            <a:spLocks noGrp="1"/>
          </p:cNvSpPr>
          <p:nvPr>
            <p:ph idx="1"/>
          </p:nvPr>
        </p:nvSpPr>
        <p:spPr/>
        <p:txBody>
          <a:bodyPr>
            <a:normAutofit/>
          </a:bodyPr>
          <a:lstStyle/>
          <a:p>
            <a:pPr marL="0" indent="0">
              <a:buNone/>
            </a:pPr>
            <a:r>
              <a:rPr lang="ru-RU" sz="3200" dirty="0" smtClean="0"/>
              <a:t>Инструмент </a:t>
            </a:r>
            <a:r>
              <a:rPr lang="ru-RU" sz="3200" dirty="0"/>
              <a:t>для управления функциями, который дает вам тонкий контроль над поведением и внешним видом вашего приложения. Это значит, что вы можете персонализировать работу приложения для разных пользователей, динамически разворачивать или сворачивать функции, проводить эксперименты - и все это без создания сложной инфраструктуры и выпуска новой версии.</a:t>
            </a:r>
            <a:endParaRPr lang="en-US" sz="3200" dirty="0"/>
          </a:p>
        </p:txBody>
      </p:sp>
    </p:spTree>
    <p:extLst>
      <p:ext uri="{BB962C8B-B14F-4D97-AF65-F5344CB8AC3E}">
        <p14:creationId xmlns:p14="http://schemas.microsoft.com/office/powerpoint/2010/main" val="3985847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Confidently manage</a:t>
            </a:r>
            <a:br>
              <a:rPr lang="en-US" dirty="0"/>
            </a:br>
            <a:r>
              <a:rPr lang="en-US" dirty="0"/>
              <a:t>and release new features</a:t>
            </a:r>
          </a:p>
        </p:txBody>
      </p:sp>
      <p:sp>
        <p:nvSpPr>
          <p:cNvPr id="3" name="Объект 2"/>
          <p:cNvSpPr>
            <a:spLocks noGrp="1"/>
          </p:cNvSpPr>
          <p:nvPr>
            <p:ph idx="1"/>
          </p:nvPr>
        </p:nvSpPr>
        <p:spPr/>
        <p:txBody>
          <a:bodyPr/>
          <a:lstStyle/>
          <a:p>
            <a:endParaRPr lang="en-US"/>
          </a:p>
        </p:txBody>
      </p:sp>
      <p:pic>
        <p:nvPicPr>
          <p:cNvPr id="1028" name="Picture 4" descr="Two different screens on Monday and Frida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720" y="1825625"/>
            <a:ext cx="7528560" cy="443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14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Personalize your app with </a:t>
            </a:r>
            <a:r>
              <a:rPr lang="en-US" dirty="0" smtClean="0"/>
              <a:t>AI</a:t>
            </a:r>
            <a:endParaRPr lang="en-US" dirty="0"/>
          </a:p>
        </p:txBody>
      </p:sp>
      <p:sp>
        <p:nvSpPr>
          <p:cNvPr id="3" name="Объект 2"/>
          <p:cNvSpPr>
            <a:spLocks noGrp="1"/>
          </p:cNvSpPr>
          <p:nvPr>
            <p:ph idx="1"/>
          </p:nvPr>
        </p:nvSpPr>
        <p:spPr/>
        <p:txBody>
          <a:bodyPr/>
          <a:lstStyle/>
          <a:p>
            <a:endParaRPr lang="en-US"/>
          </a:p>
        </p:txBody>
      </p:sp>
      <p:pic>
        <p:nvPicPr>
          <p:cNvPr id="2050" name="Picture 2" descr="Two phones in two different langu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778" y="1485106"/>
            <a:ext cx="8946444"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327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Run experiments to test </a:t>
            </a:r>
            <a:r>
              <a:rPr lang="en-US" dirty="0" smtClean="0"/>
              <a:t>ideas</a:t>
            </a:r>
            <a:endParaRPr lang="en-US" dirty="0"/>
          </a:p>
        </p:txBody>
      </p:sp>
      <p:sp>
        <p:nvSpPr>
          <p:cNvPr id="3" name="Объект 2"/>
          <p:cNvSpPr>
            <a:spLocks noGrp="1"/>
          </p:cNvSpPr>
          <p:nvPr>
            <p:ph idx="1"/>
          </p:nvPr>
        </p:nvSpPr>
        <p:spPr/>
        <p:txBody>
          <a:bodyPr/>
          <a:lstStyle/>
          <a:p>
            <a:endParaRPr lang="en-US"/>
          </a:p>
        </p:txBody>
      </p:sp>
      <p:pic>
        <p:nvPicPr>
          <p:cNvPr id="3074" name="Picture 2" descr="Phone with different content for different audi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393" y="1552953"/>
            <a:ext cx="8705213" cy="489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248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err="1"/>
              <a:t>Halfbrick</a:t>
            </a:r>
            <a:r>
              <a:rPr lang="en-US" dirty="0"/>
              <a:t> increases revenue by 16% with Remote </a:t>
            </a:r>
            <a:r>
              <a:rPr lang="en-US" dirty="0" err="1"/>
              <a:t>Config</a:t>
            </a:r>
            <a:r>
              <a:rPr lang="en-US" dirty="0"/>
              <a:t> </a:t>
            </a:r>
            <a:r>
              <a:rPr lang="en-US" dirty="0" smtClean="0"/>
              <a:t>personalization</a:t>
            </a:r>
            <a:endParaRPr lang="en-US" dirty="0"/>
          </a:p>
        </p:txBody>
      </p:sp>
      <p:sp>
        <p:nvSpPr>
          <p:cNvPr id="3" name="Объект 2"/>
          <p:cNvSpPr>
            <a:spLocks noGrp="1"/>
          </p:cNvSpPr>
          <p:nvPr>
            <p:ph idx="1"/>
          </p:nvPr>
        </p:nvSpPr>
        <p:spPr/>
        <p:txBody>
          <a:bodyPr/>
          <a:lstStyle/>
          <a:p>
            <a:endParaRPr lang="en-US"/>
          </a:p>
        </p:txBody>
      </p:sp>
      <p:pic>
        <p:nvPicPr>
          <p:cNvPr id="4" name="Рисунок 3"/>
          <p:cNvPicPr>
            <a:picLocks noChangeAspect="1"/>
          </p:cNvPicPr>
          <p:nvPr/>
        </p:nvPicPr>
        <p:blipFill>
          <a:blip r:embed="rId3"/>
          <a:stretch>
            <a:fillRect/>
          </a:stretch>
        </p:blipFill>
        <p:spPr>
          <a:xfrm>
            <a:off x="1151304" y="2129919"/>
            <a:ext cx="10522931" cy="3742750"/>
          </a:xfrm>
          <a:prstGeom prst="rect">
            <a:avLst/>
          </a:prstGeom>
        </p:spPr>
      </p:pic>
    </p:spTree>
    <p:extLst>
      <p:ext uri="{BB962C8B-B14F-4D97-AF65-F5344CB8AC3E}">
        <p14:creationId xmlns:p14="http://schemas.microsoft.com/office/powerpoint/2010/main" val="414214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050"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93" y="0"/>
            <a:ext cx="6984124" cy="685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756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Flutter Forward agenda </a:t>
            </a:r>
            <a:r>
              <a:rPr lang="ru-RU" dirty="0" smtClean="0"/>
              <a:t>приложение</a:t>
            </a:r>
            <a:endParaRPr lang="en-US" dirty="0"/>
          </a:p>
        </p:txBody>
      </p:sp>
      <p:sp>
        <p:nvSpPr>
          <p:cNvPr id="3" name="Объект 2"/>
          <p:cNvSpPr>
            <a:spLocks noGrp="1"/>
          </p:cNvSpPr>
          <p:nvPr>
            <p:ph idx="1"/>
          </p:nvPr>
        </p:nvSpPr>
        <p:spPr/>
        <p:txBody>
          <a:bodyPr/>
          <a:lstStyle/>
          <a:p>
            <a:endParaRPr lang="en-US"/>
          </a:p>
        </p:txBody>
      </p:sp>
      <p:pic>
        <p:nvPicPr>
          <p:cNvPr id="4098" name="Picture 2" descr="https://habrastorage.org/r/w1560/getpro/habr/upload_files/d67/22b/399/d6722b399a7107e926a67359ca45e9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81" y="1582696"/>
            <a:ext cx="11591437" cy="483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522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Информация о событии</a:t>
            </a:r>
            <a:endParaRPr lang="en-US" dirty="0"/>
          </a:p>
        </p:txBody>
      </p:sp>
      <p:sp>
        <p:nvSpPr>
          <p:cNvPr id="3" name="Объект 2"/>
          <p:cNvSpPr>
            <a:spLocks noGrp="1"/>
          </p:cNvSpPr>
          <p:nvPr>
            <p:ph idx="1"/>
          </p:nvPr>
        </p:nvSpPr>
        <p:spPr/>
        <p:txBody>
          <a:bodyPr/>
          <a:lstStyle/>
          <a:p>
            <a:endParaRPr lang="en-US"/>
          </a:p>
        </p:txBody>
      </p:sp>
      <p:pic>
        <p:nvPicPr>
          <p:cNvPr id="5122" name="Picture 2" descr="https://habrastorage.org/r/w1560/getpro/habr/upload_files/932/a49/6f0/932a496f0b106a12bfa4c3d36eae5a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215" y="1690688"/>
            <a:ext cx="9191569"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828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6146" name="Picture 2" descr="https://habrastorage.org/r/w1560/getpro/habr/upload_files/b1c/9a7/77b/b1c9a777b86f548a4a5dace67f5340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30" y="0"/>
            <a:ext cx="13274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20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7170" name="Picture 2" descr="https://habrastorage.org/r/w1560/getpro/habr/upload_files/10d/d00/8dc/10dd008dc6cd386ccaae180f5e3c969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56" y="-152401"/>
            <a:ext cx="14859000" cy="701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417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8194" name="Picture 2" descr="https://habrastorage.org/r/w1560/getpro/habr/upload_files/247/22e/e66/24722ee663893a5d10d349040bdc46c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031" y="-215315"/>
            <a:ext cx="14992350" cy="707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676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Проблемы представленного приложения</a:t>
            </a:r>
            <a:endParaRPr lang="en-US" dirty="0"/>
          </a:p>
        </p:txBody>
      </p:sp>
      <p:sp>
        <p:nvSpPr>
          <p:cNvPr id="3" name="Объект 2"/>
          <p:cNvSpPr>
            <a:spLocks noGrp="1"/>
          </p:cNvSpPr>
          <p:nvPr>
            <p:ph idx="1"/>
          </p:nvPr>
        </p:nvSpPr>
        <p:spPr/>
        <p:txBody>
          <a:bodyPr>
            <a:noAutofit/>
          </a:bodyPr>
          <a:lstStyle/>
          <a:p>
            <a:r>
              <a:rPr lang="ru-RU" sz="3600" dirty="0"/>
              <a:t>Данные хранятся </a:t>
            </a:r>
            <a:r>
              <a:rPr lang="ru-RU" sz="3600" dirty="0" smtClean="0"/>
              <a:t>локально</a:t>
            </a:r>
          </a:p>
          <a:p>
            <a:r>
              <a:rPr lang="ru-RU" sz="3600" dirty="0"/>
              <a:t>Такие функции, как обновление приложения или уведомление о прямой трансляции, не могут существовать без их удаленного запуска</a:t>
            </a:r>
            <a:r>
              <a:rPr lang="ru-RU" sz="3600" dirty="0" smtClean="0"/>
              <a:t>.</a:t>
            </a:r>
          </a:p>
          <a:p>
            <a:r>
              <a:rPr lang="ru-RU" sz="3600" dirty="0"/>
              <a:t>На данный момент, как мы можем проверить использование функции добавления в избранное?</a:t>
            </a:r>
            <a:endParaRPr lang="en-US" sz="3600" dirty="0"/>
          </a:p>
        </p:txBody>
      </p:sp>
    </p:spTree>
    <p:extLst>
      <p:ext uri="{BB962C8B-B14F-4D97-AF65-F5344CB8AC3E}">
        <p14:creationId xmlns:p14="http://schemas.microsoft.com/office/powerpoint/2010/main" val="2397917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Настройка </a:t>
            </a:r>
            <a:r>
              <a:rPr lang="en-US" dirty="0" smtClean="0"/>
              <a:t>Firebase</a:t>
            </a:r>
            <a:endParaRPr lang="en-US" dirty="0"/>
          </a:p>
        </p:txBody>
      </p:sp>
      <p:sp>
        <p:nvSpPr>
          <p:cNvPr id="3" name="Объект 2"/>
          <p:cNvSpPr>
            <a:spLocks noGrp="1"/>
          </p:cNvSpPr>
          <p:nvPr>
            <p:ph idx="1"/>
          </p:nvPr>
        </p:nvSpPr>
        <p:spPr/>
        <p:txBody>
          <a:bodyPr>
            <a:normAutofit/>
          </a:bodyPr>
          <a:lstStyle/>
          <a:p>
            <a:pPr marL="0" indent="0">
              <a:buNone/>
            </a:pPr>
            <a:r>
              <a:rPr lang="ru-RU" sz="3600" dirty="0"/>
              <a:t>Начать лучше всего с создания нового проекта </a:t>
            </a:r>
            <a:r>
              <a:rPr lang="ru-RU" sz="3600" dirty="0" err="1"/>
              <a:t>Firebase</a:t>
            </a:r>
            <a:r>
              <a:rPr lang="ru-RU" sz="3600" dirty="0"/>
              <a:t> и добавления его в приложение </a:t>
            </a:r>
            <a:r>
              <a:rPr lang="ru-RU" sz="3600" dirty="0" err="1"/>
              <a:t>Flutter</a:t>
            </a:r>
            <a:r>
              <a:rPr lang="ru-RU" sz="3600" dirty="0"/>
              <a:t>. Перейдите в </a:t>
            </a:r>
            <a:r>
              <a:rPr lang="ru-RU" sz="3600" dirty="0" err="1">
                <a:hlinkClick r:id="rId2"/>
              </a:rPr>
              <a:t>Firebase</a:t>
            </a:r>
            <a:r>
              <a:rPr lang="ru-RU" sz="3600" dirty="0">
                <a:hlinkClick r:id="rId2"/>
              </a:rPr>
              <a:t> </a:t>
            </a:r>
            <a:r>
              <a:rPr lang="ru-RU" sz="3600" dirty="0" err="1">
                <a:hlinkClick r:id="rId2"/>
              </a:rPr>
              <a:t>console</a:t>
            </a:r>
            <a:r>
              <a:rPr lang="ru-RU" sz="3600" dirty="0"/>
              <a:t>, выберите "Добавить </a:t>
            </a:r>
            <a:r>
              <a:rPr lang="ru-RU" sz="3600" dirty="0" smtClean="0"/>
              <a:t>проект«</a:t>
            </a:r>
          </a:p>
          <a:p>
            <a:pPr marL="0" indent="0">
              <a:buNone/>
            </a:pPr>
            <a:endParaRPr lang="ru-RU" sz="3600" dirty="0"/>
          </a:p>
          <a:p>
            <a:pPr marL="0" indent="0">
              <a:buNone/>
            </a:pPr>
            <a:r>
              <a:rPr lang="ru-RU" sz="3600" dirty="0"/>
              <a:t>Не забудьте включить </a:t>
            </a:r>
            <a:r>
              <a:rPr lang="ru-RU" sz="3600" dirty="0" err="1"/>
              <a:t>Google</a:t>
            </a:r>
            <a:r>
              <a:rPr lang="ru-RU" sz="3600" dirty="0"/>
              <a:t> </a:t>
            </a:r>
            <a:r>
              <a:rPr lang="ru-RU" sz="3600" dirty="0" err="1"/>
              <a:t>Analytics</a:t>
            </a:r>
            <a:r>
              <a:rPr lang="ru-RU" sz="3600" dirty="0"/>
              <a:t> для проекта, поскольку чуть позже мы будем использовать его для A/B-тестирования.</a:t>
            </a:r>
            <a:endParaRPr lang="en-US" sz="4400" dirty="0"/>
          </a:p>
        </p:txBody>
      </p:sp>
    </p:spTree>
    <p:extLst>
      <p:ext uri="{BB962C8B-B14F-4D97-AF65-F5344CB8AC3E}">
        <p14:creationId xmlns:p14="http://schemas.microsoft.com/office/powerpoint/2010/main" val="1502896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9218" name="Picture 2" descr="https://habrastorage.org/r/w1560/getpro/habr/upload_files/de1/5ba/ab3/de15baab301d62afb729d3755c6884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8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961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838200" y="1693253"/>
            <a:ext cx="10515600" cy="4351338"/>
          </a:xfrm>
        </p:spPr>
        <p:txBody>
          <a:bodyPr>
            <a:normAutofit/>
          </a:bodyPr>
          <a:lstStyle/>
          <a:p>
            <a:pPr marL="0" indent="0">
              <a:buNone/>
            </a:pPr>
            <a:r>
              <a:rPr lang="en-US" sz="4400" dirty="0"/>
              <a:t># </a:t>
            </a:r>
            <a:r>
              <a:rPr lang="en-US" sz="4400" dirty="0" err="1"/>
              <a:t>pubspec.yaml</a:t>
            </a:r>
            <a:endParaRPr lang="en-US" sz="4400" dirty="0"/>
          </a:p>
          <a:p>
            <a:pPr marL="0" indent="0">
              <a:lnSpc>
                <a:spcPct val="100000"/>
              </a:lnSpc>
              <a:spcBef>
                <a:spcPts val="0"/>
              </a:spcBef>
              <a:buNone/>
              <a:defRPr/>
            </a:pPr>
            <a:r>
              <a:rPr lang="en-US" sz="4400" dirty="0" err="1"/>
              <a:t>firebase_analytics</a:t>
            </a:r>
            <a:r>
              <a:rPr lang="en-US" sz="4400" dirty="0"/>
              <a:t>: </a:t>
            </a:r>
            <a:r>
              <a:rPr lang="en-US" sz="4400" dirty="0" smtClean="0"/>
              <a:t>^10.10.4</a:t>
            </a:r>
            <a:endParaRPr lang="ru-RU" sz="4400" dirty="0"/>
          </a:p>
          <a:p>
            <a:pPr marL="0" indent="0">
              <a:lnSpc>
                <a:spcPct val="100000"/>
              </a:lnSpc>
              <a:spcBef>
                <a:spcPts val="0"/>
              </a:spcBef>
              <a:buNone/>
              <a:defRPr/>
            </a:pPr>
            <a:r>
              <a:rPr lang="en-US" sz="4400" dirty="0" err="1" smtClean="0"/>
              <a:t>firebase_core</a:t>
            </a:r>
            <a:r>
              <a:rPr lang="en-US" sz="4400" dirty="0"/>
              <a:t>: </a:t>
            </a:r>
            <a:r>
              <a:rPr lang="en-US" sz="4400" dirty="0" smtClean="0"/>
              <a:t>^2.30.1</a:t>
            </a:r>
            <a:endParaRPr lang="ru-RU" sz="4400" dirty="0"/>
          </a:p>
          <a:p>
            <a:pPr marL="0" indent="0">
              <a:lnSpc>
                <a:spcPct val="100000"/>
              </a:lnSpc>
              <a:spcBef>
                <a:spcPts val="0"/>
              </a:spcBef>
              <a:buNone/>
              <a:defRPr/>
            </a:pPr>
            <a:r>
              <a:rPr lang="en-US" sz="4400" dirty="0" err="1" smtClean="0"/>
              <a:t>firebase_remote_config</a:t>
            </a:r>
            <a:r>
              <a:rPr lang="en-US" sz="4400" dirty="0"/>
              <a:t>: </a:t>
            </a:r>
            <a:r>
              <a:rPr lang="en-US" sz="4400" dirty="0" smtClean="0"/>
              <a:t>^4.4.4</a:t>
            </a:r>
            <a:endParaRPr lang="en-US" sz="4400" dirty="0"/>
          </a:p>
        </p:txBody>
      </p:sp>
    </p:spTree>
    <p:extLst>
      <p:ext uri="{BB962C8B-B14F-4D97-AF65-F5344CB8AC3E}">
        <p14:creationId xmlns:p14="http://schemas.microsoft.com/office/powerpoint/2010/main" val="1763807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pic>
        <p:nvPicPr>
          <p:cNvPr id="6" name="Объект 5"/>
          <p:cNvPicPr>
            <a:picLocks noGrp="1" noChangeAspect="1"/>
          </p:cNvPicPr>
          <p:nvPr>
            <p:ph idx="1"/>
          </p:nvPr>
        </p:nvPicPr>
        <p:blipFill>
          <a:blip r:embed="rId2"/>
          <a:stretch>
            <a:fillRect/>
          </a:stretch>
        </p:blipFill>
        <p:spPr>
          <a:xfrm>
            <a:off x="6096000" y="3696451"/>
            <a:ext cx="5973009" cy="2857899"/>
          </a:xfrm>
          <a:prstGeom prst="rect">
            <a:avLst/>
          </a:prstGeom>
        </p:spPr>
      </p:pic>
      <p:pic>
        <p:nvPicPr>
          <p:cNvPr id="4" name="Рисунок 3"/>
          <p:cNvPicPr>
            <a:picLocks noChangeAspect="1"/>
          </p:cNvPicPr>
          <p:nvPr/>
        </p:nvPicPr>
        <p:blipFill>
          <a:blip r:embed="rId3"/>
          <a:stretch>
            <a:fillRect/>
          </a:stretch>
        </p:blipFill>
        <p:spPr>
          <a:xfrm>
            <a:off x="189070" y="0"/>
            <a:ext cx="6134956" cy="2362530"/>
          </a:xfrm>
          <a:prstGeom prst="rect">
            <a:avLst/>
          </a:prstGeom>
        </p:spPr>
      </p:pic>
      <p:pic>
        <p:nvPicPr>
          <p:cNvPr id="5" name="Рисунок 4"/>
          <p:cNvPicPr>
            <a:picLocks noChangeAspect="1"/>
          </p:cNvPicPr>
          <p:nvPr/>
        </p:nvPicPr>
        <p:blipFill>
          <a:blip r:embed="rId4"/>
          <a:stretch>
            <a:fillRect/>
          </a:stretch>
        </p:blipFill>
        <p:spPr>
          <a:xfrm>
            <a:off x="442123" y="2572344"/>
            <a:ext cx="5334744" cy="2248214"/>
          </a:xfrm>
          <a:prstGeom prst="rect">
            <a:avLst/>
          </a:prstGeom>
        </p:spPr>
      </p:pic>
    </p:spTree>
    <p:extLst>
      <p:ext uri="{BB962C8B-B14F-4D97-AF65-F5344CB8AC3E}">
        <p14:creationId xmlns:p14="http://schemas.microsoft.com/office/powerpoint/2010/main" val="3296746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074"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8146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776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t>flutterfire</a:t>
            </a:r>
            <a:r>
              <a:rPr lang="en-US" dirty="0"/>
              <a:t> configure -p &lt;</a:t>
            </a:r>
            <a:r>
              <a:rPr lang="en-US" dirty="0" err="1"/>
              <a:t>project_id</a:t>
            </a:r>
            <a:r>
              <a:rPr lang="en-US" dirty="0"/>
              <a:t>&gt;</a:t>
            </a:r>
          </a:p>
        </p:txBody>
      </p:sp>
      <p:sp>
        <p:nvSpPr>
          <p:cNvPr id="3" name="Объект 2"/>
          <p:cNvSpPr>
            <a:spLocks noGrp="1"/>
          </p:cNvSpPr>
          <p:nvPr>
            <p:ph idx="1"/>
          </p:nvPr>
        </p:nvSpPr>
        <p:spPr/>
        <p:txBody>
          <a:bodyPr/>
          <a:lstStyle/>
          <a:p>
            <a:endParaRPr lang="en-US"/>
          </a:p>
        </p:txBody>
      </p:sp>
      <p:pic>
        <p:nvPicPr>
          <p:cNvPr id="11270" name="Picture 6" descr="https://habrastorage.org/r/w1560/getpro/habr/upload_files/a03/7b3/59b/a037b359bde6ad35032d705d279feaf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 y="1539433"/>
            <a:ext cx="12202684" cy="3078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65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fontScale="77500" lnSpcReduction="20000"/>
          </a:bodyPr>
          <a:lstStyle/>
          <a:p>
            <a:pPr marL="0" indent="0">
              <a:buNone/>
            </a:pPr>
            <a:r>
              <a:rPr lang="en-US" dirty="0"/>
              <a:t>// </a:t>
            </a:r>
            <a:r>
              <a:rPr lang="en-US" dirty="0" err="1"/>
              <a:t>main.dart</a:t>
            </a:r>
            <a:endParaRPr lang="en-US" dirty="0"/>
          </a:p>
          <a:p>
            <a:pPr marL="0" indent="0">
              <a:buNone/>
            </a:pPr>
            <a:r>
              <a:rPr lang="en-US" dirty="0"/>
              <a:t>Future&lt;void&gt; main() </a:t>
            </a:r>
            <a:r>
              <a:rPr lang="en-US" dirty="0" err="1"/>
              <a:t>async</a:t>
            </a:r>
            <a:r>
              <a:rPr lang="en-US" dirty="0"/>
              <a:t> {</a:t>
            </a:r>
          </a:p>
          <a:p>
            <a:pPr marL="0" indent="0">
              <a:buNone/>
            </a:pPr>
            <a:r>
              <a:rPr lang="en-US" dirty="0"/>
              <a:t>  </a:t>
            </a:r>
            <a:r>
              <a:rPr lang="en-US" dirty="0" err="1"/>
              <a:t>WidgetsFlutterBinding.ensureInitialized</a:t>
            </a:r>
            <a:r>
              <a:rPr lang="en-US" dirty="0"/>
              <a:t>();</a:t>
            </a:r>
          </a:p>
          <a:p>
            <a:pPr marL="0" indent="0">
              <a:buNone/>
            </a:pPr>
            <a:endParaRPr lang="en-US" dirty="0"/>
          </a:p>
          <a:p>
            <a:pPr marL="0" indent="0">
              <a:buNone/>
            </a:pPr>
            <a:r>
              <a:rPr lang="en-US" dirty="0"/>
              <a:t>  await </a:t>
            </a:r>
            <a:r>
              <a:rPr lang="en-US" dirty="0" err="1"/>
              <a:t>Firebase.initializeApp</a:t>
            </a:r>
            <a:r>
              <a:rPr lang="en-US" dirty="0"/>
              <a:t>(options: </a:t>
            </a:r>
            <a:r>
              <a:rPr lang="en-US" dirty="0" err="1"/>
              <a:t>DefaultFirebaseOptions.currentPlatform</a:t>
            </a:r>
            <a:r>
              <a:rPr lang="en-US" dirty="0"/>
              <a:t>);</a:t>
            </a:r>
          </a:p>
          <a:p>
            <a:pPr marL="0" indent="0">
              <a:buNone/>
            </a:pPr>
            <a:endParaRPr lang="en-US" dirty="0"/>
          </a:p>
          <a:p>
            <a:pPr marL="0" indent="0">
              <a:buNone/>
            </a:pPr>
            <a:r>
              <a:rPr lang="en-US" dirty="0"/>
              <a:t>  </a:t>
            </a:r>
            <a:r>
              <a:rPr lang="en-US" dirty="0" err="1"/>
              <a:t>runApp</a:t>
            </a:r>
            <a:r>
              <a:rPr lang="en-US" dirty="0"/>
              <a:t>(</a:t>
            </a:r>
          </a:p>
          <a:p>
            <a:pPr marL="0" indent="0">
              <a:buNone/>
            </a:pPr>
            <a:r>
              <a:rPr lang="en-US" dirty="0"/>
              <a:t>    </a:t>
            </a:r>
            <a:r>
              <a:rPr lang="en-US" dirty="0" err="1"/>
              <a:t>ProviderScope</a:t>
            </a:r>
            <a:r>
              <a:rPr lang="en-US" dirty="0"/>
              <a:t>(</a:t>
            </a:r>
          </a:p>
          <a:p>
            <a:pPr marL="0" indent="0">
              <a:buNone/>
            </a:pPr>
            <a:r>
              <a:rPr lang="en-US" dirty="0"/>
              <a:t>      child: </a:t>
            </a:r>
            <a:r>
              <a:rPr lang="en-US" dirty="0" err="1"/>
              <a:t>const</a:t>
            </a:r>
            <a:r>
              <a:rPr lang="en-US" dirty="0"/>
              <a:t> App(),</a:t>
            </a:r>
          </a:p>
          <a:p>
            <a:pPr marL="0" indent="0">
              <a:buNone/>
            </a:pPr>
            <a:r>
              <a:rPr lang="en-US" dirty="0"/>
              <a:t>    ),</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2973404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Использование параметров </a:t>
            </a:r>
            <a:r>
              <a:rPr lang="ru-RU" dirty="0" err="1"/>
              <a:t>Firebase</a:t>
            </a:r>
            <a:r>
              <a:rPr lang="ru-RU" dirty="0"/>
              <a:t> </a:t>
            </a:r>
            <a:r>
              <a:rPr lang="ru-RU" dirty="0" err="1"/>
              <a:t>Remote</a:t>
            </a:r>
            <a:r>
              <a:rPr lang="ru-RU" dirty="0"/>
              <a:t> </a:t>
            </a:r>
            <a:r>
              <a:rPr lang="ru-RU" dirty="0" err="1"/>
              <a:t>Config</a:t>
            </a:r>
            <a:r>
              <a:rPr lang="ru-RU" dirty="0"/>
              <a:t/>
            </a:r>
            <a:br>
              <a:rPr lang="ru-RU" dirty="0"/>
            </a:br>
            <a:endParaRPr lang="en-US" dirty="0"/>
          </a:p>
        </p:txBody>
      </p:sp>
      <p:sp>
        <p:nvSpPr>
          <p:cNvPr id="3" name="Объект 2"/>
          <p:cNvSpPr>
            <a:spLocks noGrp="1"/>
          </p:cNvSpPr>
          <p:nvPr>
            <p:ph idx="1"/>
          </p:nvPr>
        </p:nvSpPr>
        <p:spPr/>
        <p:txBody>
          <a:bodyPr/>
          <a:lstStyle/>
          <a:p>
            <a:endParaRPr lang="en-US"/>
          </a:p>
        </p:txBody>
      </p:sp>
      <p:pic>
        <p:nvPicPr>
          <p:cNvPr id="12290" name="Picture 2" descr="https://habrastorage.org/r/w1560/getpro/habr/upload_files/56f/2f3/ace/56f2f3acea6a91a18e9e04a058f111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 y="1441206"/>
            <a:ext cx="12017681" cy="5416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53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0547132" cy="6858000"/>
          </a:xfrm>
        </p:spPr>
        <p:txBody>
          <a:bodyPr>
            <a:normAutofit fontScale="92500" lnSpcReduction="10000"/>
          </a:bodyPr>
          <a:lstStyle/>
          <a:p>
            <a:pPr marL="0" indent="0">
              <a:buNone/>
            </a:pPr>
            <a:r>
              <a:rPr lang="en-US" dirty="0"/>
              <a:t>class </a:t>
            </a:r>
            <a:r>
              <a:rPr lang="en-US" dirty="0" err="1"/>
              <a:t>FirebaseRemoteConfigService</a:t>
            </a:r>
            <a:r>
              <a:rPr lang="en-US" dirty="0"/>
              <a:t> {</a:t>
            </a:r>
          </a:p>
          <a:p>
            <a:pPr marL="0" indent="0">
              <a:buNone/>
            </a:pPr>
            <a:r>
              <a:rPr lang="en-US" dirty="0"/>
              <a:t>  </a:t>
            </a:r>
            <a:r>
              <a:rPr lang="en-US" dirty="0" err="1"/>
              <a:t>const</a:t>
            </a:r>
            <a:r>
              <a:rPr lang="en-US" dirty="0"/>
              <a:t> </a:t>
            </a:r>
            <a:r>
              <a:rPr lang="en-US" dirty="0" err="1"/>
              <a:t>FirebaseRemoteConfigService</a:t>
            </a:r>
            <a:r>
              <a:rPr lang="en-US" dirty="0"/>
              <a:t>({</a:t>
            </a:r>
          </a:p>
          <a:p>
            <a:pPr marL="0" indent="0">
              <a:buNone/>
            </a:pPr>
            <a:r>
              <a:rPr lang="en-US" dirty="0"/>
              <a:t>    required </a:t>
            </a:r>
            <a:r>
              <a:rPr lang="en-US" dirty="0" err="1"/>
              <a:t>this.firebaseRemoteConfig</a:t>
            </a:r>
            <a:r>
              <a:rPr lang="en-US" dirty="0"/>
              <a:t>,</a:t>
            </a:r>
          </a:p>
          <a:p>
            <a:pPr marL="0" indent="0">
              <a:buNone/>
            </a:pPr>
            <a:r>
              <a:rPr lang="en-US" dirty="0"/>
              <a:t>  });</a:t>
            </a:r>
          </a:p>
          <a:p>
            <a:pPr marL="0" indent="0">
              <a:buNone/>
            </a:pPr>
            <a:endParaRPr lang="en-US" dirty="0"/>
          </a:p>
          <a:p>
            <a:pPr marL="0" indent="0">
              <a:buNone/>
            </a:pPr>
            <a:r>
              <a:rPr lang="en-US" dirty="0"/>
              <a:t>  final </a:t>
            </a:r>
            <a:r>
              <a:rPr lang="en-US" dirty="0" err="1"/>
              <a:t>FirebaseRemoteConfig</a:t>
            </a:r>
            <a:r>
              <a:rPr lang="en-US" dirty="0"/>
              <a:t> </a:t>
            </a:r>
            <a:r>
              <a:rPr lang="en-US" dirty="0" err="1"/>
              <a:t>firebaseRemoteConfig</a:t>
            </a:r>
            <a:r>
              <a:rPr lang="en-US" dirty="0"/>
              <a:t>;</a:t>
            </a:r>
          </a:p>
          <a:p>
            <a:pPr marL="0" indent="0">
              <a:buNone/>
            </a:pPr>
            <a:endParaRPr lang="en-US" dirty="0"/>
          </a:p>
          <a:p>
            <a:pPr marL="0" indent="0">
              <a:buNone/>
            </a:pPr>
            <a:r>
              <a:rPr lang="en-US" dirty="0"/>
              <a:t>  Future&lt;void&gt; </a:t>
            </a:r>
            <a:r>
              <a:rPr lang="en-US" dirty="0" err="1"/>
              <a:t>init</a:t>
            </a:r>
            <a:r>
              <a:rPr lang="en-US" dirty="0"/>
              <a:t>() </a:t>
            </a:r>
            <a:r>
              <a:rPr lang="en-US" dirty="0" err="1"/>
              <a:t>async</a:t>
            </a:r>
            <a:r>
              <a:rPr lang="en-US" dirty="0"/>
              <a:t> {</a:t>
            </a:r>
          </a:p>
          <a:p>
            <a:pPr marL="0" indent="0">
              <a:buNone/>
            </a:pPr>
            <a:r>
              <a:rPr lang="en-US" dirty="0"/>
              <a:t>    try {</a:t>
            </a:r>
          </a:p>
          <a:p>
            <a:pPr marL="0" indent="0">
              <a:buNone/>
            </a:pPr>
            <a:r>
              <a:rPr lang="en-US" dirty="0"/>
              <a:t>      // &lt;...&gt;</a:t>
            </a:r>
          </a:p>
          <a:p>
            <a:pPr marL="0" indent="0">
              <a:buNone/>
            </a:pPr>
            <a:r>
              <a:rPr lang="en-US" dirty="0"/>
              <a:t>    } on </a:t>
            </a:r>
            <a:r>
              <a:rPr lang="en-US" dirty="0" err="1"/>
              <a:t>FirebaseException</a:t>
            </a:r>
            <a:r>
              <a:rPr lang="en-US" dirty="0"/>
              <a:t> catch (e, </a:t>
            </a:r>
            <a:r>
              <a:rPr lang="en-US" dirty="0" err="1"/>
              <a:t>st</a:t>
            </a:r>
            <a:r>
              <a:rPr lang="en-US" dirty="0"/>
              <a:t>) {</a:t>
            </a:r>
          </a:p>
          <a:p>
            <a:pPr marL="0" indent="0">
              <a:buNone/>
            </a:pPr>
            <a:r>
              <a:rPr lang="en-US" dirty="0"/>
              <a:t>      developer.log(</a:t>
            </a:r>
          </a:p>
          <a:p>
            <a:pPr marL="0" indent="0">
              <a:buNone/>
            </a:pPr>
            <a:r>
              <a:rPr lang="en-US" dirty="0"/>
              <a:t>        'Unable to initialize Firebase Remote </a:t>
            </a:r>
            <a:r>
              <a:rPr lang="en-US" dirty="0" err="1"/>
              <a:t>Config</a:t>
            </a:r>
            <a:r>
              <a:rPr lang="en-US" dirty="0"/>
              <a:t>',</a:t>
            </a:r>
          </a:p>
          <a:p>
            <a:pPr marL="0" indent="0">
              <a:buNone/>
            </a:pPr>
            <a:r>
              <a:rPr lang="en-US" dirty="0"/>
              <a:t>        error: e,</a:t>
            </a:r>
          </a:p>
          <a:p>
            <a:pPr marL="0" indent="0">
              <a:buNone/>
            </a:pPr>
            <a:r>
              <a:rPr lang="en-US" dirty="0"/>
              <a:t>        </a:t>
            </a:r>
            <a:r>
              <a:rPr lang="en-US" dirty="0" err="1"/>
              <a:t>stackTrace</a:t>
            </a:r>
            <a:r>
              <a:rPr lang="en-US" dirty="0"/>
              <a:t>: </a:t>
            </a:r>
            <a:r>
              <a:rPr lang="en-US" dirty="0" err="1"/>
              <a:t>st</a:t>
            </a:r>
            <a:r>
              <a:rPr lang="en-US" dirty="0"/>
              <a:t>,</a:t>
            </a:r>
          </a:p>
        </p:txBody>
      </p:sp>
    </p:spTree>
    <p:extLst>
      <p:ext uri="{BB962C8B-B14F-4D97-AF65-F5344CB8AC3E}">
        <p14:creationId xmlns:p14="http://schemas.microsoft.com/office/powerpoint/2010/main" val="2100001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1603421" cy="6858000"/>
          </a:xfrm>
        </p:spPr>
        <p:txBody>
          <a:bodyPr>
            <a:normAutofit fontScale="92500" lnSpcReduction="10000"/>
          </a:bodyPr>
          <a:lstStyle/>
          <a:p>
            <a:pPr marL="0" indent="0">
              <a:buNone/>
            </a:pPr>
            <a:r>
              <a:rPr lang="en-US" dirty="0"/>
              <a:t>Future&lt;void&gt; </a:t>
            </a:r>
            <a:r>
              <a:rPr lang="en-US" dirty="0" err="1"/>
              <a:t>init</a:t>
            </a:r>
            <a:r>
              <a:rPr lang="en-US" dirty="0"/>
              <a:t>() </a:t>
            </a:r>
            <a:r>
              <a:rPr lang="en-US" dirty="0" err="1"/>
              <a:t>async</a:t>
            </a:r>
            <a:r>
              <a:rPr lang="en-US" dirty="0"/>
              <a:t> {</a:t>
            </a:r>
          </a:p>
          <a:p>
            <a:pPr marL="0" indent="0">
              <a:buNone/>
            </a:pPr>
            <a:r>
              <a:rPr lang="en-US" dirty="0"/>
              <a:t>    try {</a:t>
            </a:r>
          </a:p>
          <a:p>
            <a:pPr marL="0" indent="0">
              <a:buNone/>
            </a:pPr>
            <a:r>
              <a:rPr lang="en-US" dirty="0"/>
              <a:t>      await </a:t>
            </a:r>
            <a:r>
              <a:rPr lang="en-US" dirty="0" err="1"/>
              <a:t>firebaseRemoteConfig.ensureInitialized</a:t>
            </a:r>
            <a:r>
              <a:rPr lang="en-US" dirty="0"/>
              <a:t>();</a:t>
            </a:r>
          </a:p>
          <a:p>
            <a:pPr marL="0" indent="0">
              <a:buNone/>
            </a:pPr>
            <a:r>
              <a:rPr lang="en-US" dirty="0"/>
              <a:t>      await </a:t>
            </a:r>
            <a:r>
              <a:rPr lang="en-US" dirty="0" err="1"/>
              <a:t>firebaseRemoteConfig.setConfigSettings</a:t>
            </a:r>
            <a:r>
              <a:rPr lang="en-US" dirty="0"/>
              <a:t>(</a:t>
            </a:r>
          </a:p>
          <a:p>
            <a:pPr marL="0" indent="0">
              <a:buNone/>
            </a:pPr>
            <a:r>
              <a:rPr lang="en-US" dirty="0"/>
              <a:t>        </a:t>
            </a:r>
            <a:r>
              <a:rPr lang="en-US" dirty="0" err="1"/>
              <a:t>RemoteConfigSettings</a:t>
            </a:r>
            <a:r>
              <a:rPr lang="en-US" dirty="0"/>
              <a:t>(</a:t>
            </a:r>
          </a:p>
          <a:p>
            <a:pPr marL="0" indent="0">
              <a:buNone/>
            </a:pPr>
            <a:r>
              <a:rPr lang="en-US" dirty="0"/>
              <a:t>          </a:t>
            </a:r>
            <a:r>
              <a:rPr lang="en-US" dirty="0" err="1"/>
              <a:t>fetchTimeout</a:t>
            </a:r>
            <a:r>
              <a:rPr lang="en-US" dirty="0"/>
              <a:t>: </a:t>
            </a:r>
            <a:r>
              <a:rPr lang="en-US" dirty="0" err="1"/>
              <a:t>const</a:t>
            </a:r>
            <a:r>
              <a:rPr lang="en-US" dirty="0"/>
              <a:t> Duration(seconds: 10),</a:t>
            </a:r>
          </a:p>
          <a:p>
            <a:pPr marL="0" indent="0">
              <a:buNone/>
            </a:pPr>
            <a:r>
              <a:rPr lang="en-US" dirty="0"/>
              <a:t>          </a:t>
            </a:r>
            <a:r>
              <a:rPr lang="en-US" dirty="0" err="1"/>
              <a:t>minimumFetchInterval</a:t>
            </a:r>
            <a:r>
              <a:rPr lang="en-US" dirty="0"/>
              <a:t>: </a:t>
            </a:r>
            <a:r>
              <a:rPr lang="en-US" dirty="0" err="1"/>
              <a:t>Duration.zero</a:t>
            </a:r>
            <a:r>
              <a:rPr lang="en-US" dirty="0"/>
              <a:t>,</a:t>
            </a:r>
          </a:p>
          <a:p>
            <a:pPr marL="0" indent="0">
              <a:buNone/>
            </a:pPr>
            <a:r>
              <a:rPr lang="en-US" dirty="0"/>
              <a:t>        ),</a:t>
            </a:r>
          </a:p>
          <a:p>
            <a:pPr marL="0" indent="0">
              <a:buNone/>
            </a:pPr>
            <a:r>
              <a:rPr lang="en-US" dirty="0"/>
              <a:t>      );</a:t>
            </a:r>
          </a:p>
          <a:p>
            <a:pPr marL="0" indent="0">
              <a:buNone/>
            </a:pPr>
            <a:r>
              <a:rPr lang="en-US" dirty="0"/>
              <a:t>      await </a:t>
            </a:r>
            <a:r>
              <a:rPr lang="en-US" dirty="0" err="1"/>
              <a:t>firebaseRemoteConfig.fetchAndActivate</a:t>
            </a:r>
            <a:r>
              <a:rPr lang="en-US" dirty="0"/>
              <a:t>();</a:t>
            </a:r>
          </a:p>
          <a:p>
            <a:pPr marL="0" indent="0">
              <a:buNone/>
            </a:pPr>
            <a:r>
              <a:rPr lang="en-US" dirty="0"/>
              <a:t>    } on </a:t>
            </a:r>
            <a:r>
              <a:rPr lang="en-US" dirty="0" err="1"/>
              <a:t>FirebaseException</a:t>
            </a:r>
            <a:r>
              <a:rPr lang="en-US" dirty="0"/>
              <a:t> catch (e, </a:t>
            </a:r>
            <a:r>
              <a:rPr lang="en-US" dirty="0" err="1"/>
              <a:t>st</a:t>
            </a:r>
            <a:r>
              <a:rPr lang="en-US" dirty="0"/>
              <a:t>) {</a:t>
            </a:r>
          </a:p>
          <a:p>
            <a:pPr marL="0" indent="0">
              <a:buNone/>
            </a:pPr>
            <a:r>
              <a:rPr lang="en-US" dirty="0"/>
              <a:t>      // &lt;...&gt;</a:t>
            </a:r>
          </a:p>
          <a:p>
            <a:pPr marL="0" indent="0">
              <a:buNone/>
            </a:pPr>
            <a:r>
              <a:rPr lang="en-US" dirty="0"/>
              <a:t>    }</a:t>
            </a:r>
          </a:p>
          <a:p>
            <a:pPr marL="0" indent="0">
              <a:buNone/>
            </a:pPr>
            <a:r>
              <a:rPr lang="en-US" dirty="0"/>
              <a:t>  } </a:t>
            </a:r>
            <a:endParaRPr lang="ru-RU" dirty="0" smtClean="0"/>
          </a:p>
          <a:p>
            <a:pPr marL="0" indent="0">
              <a:buNone/>
            </a:pPr>
            <a:r>
              <a:rPr lang="en-US" dirty="0" smtClean="0"/>
              <a:t>String </a:t>
            </a:r>
            <a:r>
              <a:rPr lang="en-US" dirty="0" err="1"/>
              <a:t>getEventInfoJson</a:t>
            </a:r>
            <a:r>
              <a:rPr lang="en-US" dirty="0"/>
              <a:t>() =&gt; </a:t>
            </a:r>
            <a:r>
              <a:rPr lang="en-US" dirty="0" err="1"/>
              <a:t>firebaseRemoteConfig.getString</a:t>
            </a:r>
            <a:r>
              <a:rPr lang="en-US" dirty="0"/>
              <a:t>('</a:t>
            </a:r>
            <a:r>
              <a:rPr lang="en-US" dirty="0" err="1"/>
              <a:t>event_info</a:t>
            </a:r>
            <a:r>
              <a:rPr lang="en-US" dirty="0"/>
              <a:t>');</a:t>
            </a:r>
          </a:p>
        </p:txBody>
      </p:sp>
    </p:spTree>
    <p:extLst>
      <p:ext uri="{BB962C8B-B14F-4D97-AF65-F5344CB8AC3E}">
        <p14:creationId xmlns:p14="http://schemas.microsoft.com/office/powerpoint/2010/main" val="3319249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7841" y="0"/>
            <a:ext cx="10515600" cy="1325563"/>
          </a:xfrm>
        </p:spPr>
        <p:txBody>
          <a:bodyPr/>
          <a:lstStyle/>
          <a:p>
            <a:r>
              <a:rPr lang="ru-RU" dirty="0" err="1" smtClean="0"/>
              <a:t>Антистратегии</a:t>
            </a:r>
            <a:endParaRPr lang="en-US" dirty="0"/>
          </a:p>
        </p:txBody>
      </p:sp>
      <p:sp>
        <p:nvSpPr>
          <p:cNvPr id="3" name="Объект 2"/>
          <p:cNvSpPr>
            <a:spLocks noGrp="1"/>
          </p:cNvSpPr>
          <p:nvPr>
            <p:ph idx="1"/>
          </p:nvPr>
        </p:nvSpPr>
        <p:spPr>
          <a:xfrm>
            <a:off x="252249" y="1387366"/>
            <a:ext cx="11101552" cy="5470633"/>
          </a:xfrm>
        </p:spPr>
        <p:txBody>
          <a:bodyPr>
            <a:normAutofit/>
          </a:bodyPr>
          <a:lstStyle/>
          <a:p>
            <a:r>
              <a:rPr lang="ru-RU" b="1" dirty="0"/>
              <a:t>Не</a:t>
            </a:r>
            <a:r>
              <a:rPr lang="ru-RU" dirty="0"/>
              <a:t> обновляйте и не переключайте аспекты пользовательского интерфейса, пока пользователь просматривает его или взаимодействует с ним — </a:t>
            </a:r>
            <a:r>
              <a:rPr lang="ru-RU" i="1" dirty="0"/>
              <a:t>если только</a:t>
            </a:r>
            <a:r>
              <a:rPr lang="ru-RU" dirty="0"/>
              <a:t> у вас нет для этого веских причин для приложения или бизнеса, например удаления опций, связанных с только что завершившейся рекламной акцией.</a:t>
            </a:r>
          </a:p>
          <a:p>
            <a:r>
              <a:rPr lang="ru-RU" b="1" dirty="0" smtClean="0"/>
              <a:t>Не</a:t>
            </a:r>
            <a:r>
              <a:rPr lang="ru-RU" dirty="0"/>
              <a:t> полагайтесь на сетевое подключение для получения значений </a:t>
            </a:r>
            <a:r>
              <a:rPr lang="ru-RU" dirty="0" err="1"/>
              <a:t>Remote</a:t>
            </a:r>
            <a:r>
              <a:rPr lang="ru-RU" dirty="0"/>
              <a:t> </a:t>
            </a:r>
            <a:r>
              <a:rPr lang="ru-RU" dirty="0" err="1"/>
              <a:t>Config</a:t>
            </a:r>
            <a:r>
              <a:rPr lang="ru-RU" dirty="0"/>
              <a:t>. </a:t>
            </a:r>
            <a:r>
              <a:rPr lang="ru-RU" b="1" dirty="0"/>
              <a:t>Установите</a:t>
            </a:r>
            <a:r>
              <a:rPr lang="ru-RU" dirty="0"/>
              <a:t> значения параметров по умолчанию в приложении, чтобы ваше приложение всегда работало должным образом. Вы можете периодически синхронизировать значения по умолчанию для приложения и серверной части </a:t>
            </a:r>
            <a:r>
              <a:rPr lang="ru-RU" dirty="0" err="1"/>
              <a:t>Remote</a:t>
            </a:r>
            <a:r>
              <a:rPr lang="ru-RU" dirty="0"/>
              <a:t> </a:t>
            </a:r>
            <a:r>
              <a:rPr lang="ru-RU" dirty="0" err="1"/>
              <a:t>Config</a:t>
            </a:r>
            <a:r>
              <a:rPr lang="ru-RU" dirty="0"/>
              <a:t>, используя </a:t>
            </a:r>
            <a:r>
              <a:rPr lang="ru-RU" dirty="0">
                <a:hlinkClick r:id="rId2"/>
              </a:rPr>
              <a:t>значения по умолчанию для загруженного шаблона</a:t>
            </a:r>
            <a:r>
              <a:rPr lang="ru-RU" dirty="0"/>
              <a:t> .</a:t>
            </a:r>
          </a:p>
          <a:p>
            <a:pPr marL="0" indent="0">
              <a:buNone/>
            </a:pPr>
            <a:endParaRPr lang="en-US" dirty="0"/>
          </a:p>
        </p:txBody>
      </p:sp>
    </p:spTree>
    <p:extLst>
      <p:ext uri="{BB962C8B-B14F-4D97-AF65-F5344CB8AC3E}">
        <p14:creationId xmlns:p14="http://schemas.microsoft.com/office/powerpoint/2010/main" val="7953476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7841" y="0"/>
            <a:ext cx="10515600" cy="1325563"/>
          </a:xfrm>
        </p:spPr>
        <p:txBody>
          <a:bodyPr/>
          <a:lstStyle/>
          <a:p>
            <a:r>
              <a:rPr lang="ru-RU" dirty="0" err="1" smtClean="0"/>
              <a:t>Антистратегии</a:t>
            </a:r>
            <a:endParaRPr lang="en-US" dirty="0"/>
          </a:p>
        </p:txBody>
      </p:sp>
      <p:sp>
        <p:nvSpPr>
          <p:cNvPr id="3" name="Объект 2"/>
          <p:cNvSpPr>
            <a:spLocks noGrp="1"/>
          </p:cNvSpPr>
          <p:nvPr>
            <p:ph idx="1"/>
          </p:nvPr>
        </p:nvSpPr>
        <p:spPr>
          <a:xfrm>
            <a:off x="252249" y="1387366"/>
            <a:ext cx="11101552" cy="5470633"/>
          </a:xfrm>
        </p:spPr>
        <p:txBody>
          <a:bodyPr>
            <a:normAutofit/>
          </a:bodyPr>
          <a:lstStyle/>
          <a:p>
            <a:r>
              <a:rPr lang="ru-RU" b="1" dirty="0" smtClean="0"/>
              <a:t>Не</a:t>
            </a:r>
            <a:r>
              <a:rPr lang="ru-RU" dirty="0" smtClean="0"/>
              <a:t> отправляйте большое количество одновременных запросов на получение, это может привести к регулированию вашего приложения сервером. Если вам необходимо часто получать обновления, используйте </a:t>
            </a:r>
            <a:r>
              <a:rPr lang="ru-RU" dirty="0" err="1" smtClean="0">
                <a:hlinkClick r:id="rId2"/>
              </a:rPr>
              <a:t>Remote</a:t>
            </a:r>
            <a:r>
              <a:rPr lang="ru-RU" dirty="0" smtClean="0">
                <a:hlinkClick r:id="rId2"/>
              </a:rPr>
              <a:t> </a:t>
            </a:r>
            <a:r>
              <a:rPr lang="ru-RU" dirty="0" err="1" smtClean="0">
                <a:hlinkClick r:id="rId2"/>
              </a:rPr>
              <a:t>Config</a:t>
            </a:r>
            <a:r>
              <a:rPr lang="ru-RU" dirty="0" smtClean="0">
                <a:hlinkClick r:id="rId2"/>
              </a:rPr>
              <a:t> в реальном времени</a:t>
            </a:r>
            <a:r>
              <a:rPr lang="ru-RU" dirty="0" smtClean="0"/>
              <a:t> . Хотя риск регулирования в большинстве производственных сценариев невелик, он может стать проблемой во время активной разработки, и </a:t>
            </a:r>
            <a:r>
              <a:rPr lang="ru-RU" dirty="0" err="1" smtClean="0"/>
              <a:t>Remote</a:t>
            </a:r>
            <a:r>
              <a:rPr lang="ru-RU" dirty="0" smtClean="0"/>
              <a:t> </a:t>
            </a:r>
            <a:r>
              <a:rPr lang="ru-RU" dirty="0" err="1" smtClean="0"/>
              <a:t>Config</a:t>
            </a:r>
            <a:r>
              <a:rPr lang="ru-RU" dirty="0" smtClean="0"/>
              <a:t> в реальном времени предназначен для этого варианта использования.</a:t>
            </a:r>
          </a:p>
          <a:p>
            <a:pPr marL="0" indent="0">
              <a:buNone/>
            </a:pPr>
            <a:endParaRPr lang="en-US" dirty="0"/>
          </a:p>
        </p:txBody>
      </p:sp>
    </p:spTree>
    <p:extLst>
      <p:ext uri="{BB962C8B-B14F-4D97-AF65-F5344CB8AC3E}">
        <p14:creationId xmlns:p14="http://schemas.microsoft.com/office/powerpoint/2010/main" val="3184618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2192000" cy="6858000"/>
          </a:xfrm>
        </p:spPr>
        <p:txBody>
          <a:bodyPr>
            <a:normAutofit fontScale="77500" lnSpcReduction="20000"/>
          </a:bodyPr>
          <a:lstStyle/>
          <a:p>
            <a:pPr marL="0" indent="0">
              <a:buNone/>
            </a:pPr>
            <a:r>
              <a:rPr lang="en-US" dirty="0"/>
              <a:t>Future&lt;void&gt; main() </a:t>
            </a:r>
            <a:r>
              <a:rPr lang="en-US" dirty="0" err="1"/>
              <a:t>async</a:t>
            </a:r>
            <a:r>
              <a:rPr lang="en-US" dirty="0"/>
              <a:t> {</a:t>
            </a:r>
          </a:p>
          <a:p>
            <a:pPr marL="0" indent="0">
              <a:buNone/>
            </a:pPr>
            <a:r>
              <a:rPr lang="en-US" dirty="0"/>
              <a:t>  </a:t>
            </a:r>
            <a:r>
              <a:rPr lang="en-US" dirty="0" err="1"/>
              <a:t>WidgetsFlutterBinding.ensureInitialized</a:t>
            </a:r>
            <a:r>
              <a:rPr lang="en-US" dirty="0"/>
              <a:t>();</a:t>
            </a:r>
          </a:p>
          <a:p>
            <a:pPr marL="0" indent="0">
              <a:buNone/>
            </a:pPr>
            <a:endParaRPr lang="en-US" dirty="0"/>
          </a:p>
          <a:p>
            <a:pPr marL="0" indent="0">
              <a:buNone/>
            </a:pPr>
            <a:r>
              <a:rPr lang="en-US" dirty="0"/>
              <a:t>  await </a:t>
            </a:r>
            <a:r>
              <a:rPr lang="en-US" dirty="0" err="1"/>
              <a:t>Firebase.initializeApp</a:t>
            </a:r>
            <a:r>
              <a:rPr lang="en-US" dirty="0"/>
              <a:t>(options: </a:t>
            </a:r>
            <a:r>
              <a:rPr lang="en-US" dirty="0" err="1"/>
              <a:t>DefaultFirebaseOptions.currentPlatform</a:t>
            </a:r>
            <a:r>
              <a:rPr lang="en-US" dirty="0"/>
              <a:t>);</a:t>
            </a:r>
          </a:p>
          <a:p>
            <a:pPr marL="0" indent="0">
              <a:buNone/>
            </a:pPr>
            <a:endParaRPr lang="en-US" dirty="0"/>
          </a:p>
          <a:p>
            <a:pPr marL="0" indent="0">
              <a:buNone/>
            </a:pPr>
            <a:r>
              <a:rPr lang="en-US" dirty="0"/>
              <a:t>  </a:t>
            </a:r>
            <a:r>
              <a:rPr lang="en-US" b="1" dirty="0"/>
              <a:t>final </a:t>
            </a:r>
            <a:r>
              <a:rPr lang="en-US" b="1" dirty="0" err="1"/>
              <a:t>firebaseRemoteConfigService</a:t>
            </a:r>
            <a:r>
              <a:rPr lang="en-US" b="1" dirty="0"/>
              <a:t> = </a:t>
            </a:r>
            <a:r>
              <a:rPr lang="en-US" b="1" dirty="0" err="1"/>
              <a:t>FirebaseRemoteConfigService</a:t>
            </a:r>
            <a:r>
              <a:rPr lang="en-US" dirty="0"/>
              <a:t>( // add</a:t>
            </a:r>
          </a:p>
          <a:p>
            <a:pPr marL="0" indent="0">
              <a:buNone/>
            </a:pPr>
            <a:r>
              <a:rPr lang="en-US" dirty="0"/>
              <a:t>    </a:t>
            </a:r>
            <a:r>
              <a:rPr lang="en-US" dirty="0" err="1"/>
              <a:t>firebaseRemoteConfig</a:t>
            </a:r>
            <a:r>
              <a:rPr lang="en-US" dirty="0"/>
              <a:t>: </a:t>
            </a:r>
            <a:r>
              <a:rPr lang="en-US" dirty="0" err="1"/>
              <a:t>FirebaseRemoteConfig.instance</a:t>
            </a:r>
            <a:r>
              <a:rPr lang="en-US" dirty="0"/>
              <a:t>,</a:t>
            </a:r>
          </a:p>
          <a:p>
            <a:pPr marL="0" indent="0">
              <a:buNone/>
            </a:pPr>
            <a:r>
              <a:rPr lang="en-US" dirty="0"/>
              <a:t>  );</a:t>
            </a:r>
          </a:p>
          <a:p>
            <a:pPr marL="0" indent="0">
              <a:buNone/>
            </a:pPr>
            <a:r>
              <a:rPr lang="en-US" dirty="0"/>
              <a:t>  await </a:t>
            </a:r>
            <a:r>
              <a:rPr lang="en-US" dirty="0" err="1"/>
              <a:t>firebaseRemoteConfigService.init</a:t>
            </a:r>
            <a:r>
              <a:rPr lang="en-US" dirty="0"/>
              <a:t>(); // add</a:t>
            </a:r>
          </a:p>
          <a:p>
            <a:pPr marL="0" indent="0">
              <a:buNone/>
            </a:pPr>
            <a:endParaRPr lang="en-US" dirty="0"/>
          </a:p>
          <a:p>
            <a:pPr marL="0" indent="0">
              <a:buNone/>
            </a:pPr>
            <a:r>
              <a:rPr lang="en-US" dirty="0"/>
              <a:t>  </a:t>
            </a:r>
            <a:r>
              <a:rPr lang="en-US" dirty="0" err="1"/>
              <a:t>runApp</a:t>
            </a:r>
            <a:r>
              <a:rPr lang="en-US" dirty="0"/>
              <a:t>(</a:t>
            </a:r>
          </a:p>
          <a:p>
            <a:pPr marL="0" indent="0">
              <a:buNone/>
            </a:pPr>
            <a:r>
              <a:rPr lang="en-US" dirty="0"/>
              <a:t>    </a:t>
            </a:r>
            <a:r>
              <a:rPr lang="en-US" dirty="0" err="1"/>
              <a:t>ProviderScope</a:t>
            </a:r>
            <a:r>
              <a:rPr lang="en-US" dirty="0"/>
              <a:t>(</a:t>
            </a:r>
          </a:p>
          <a:p>
            <a:pPr marL="0" indent="0">
              <a:buNone/>
            </a:pPr>
            <a:r>
              <a:rPr lang="en-US" dirty="0"/>
              <a:t>      overrides: [ // add</a:t>
            </a:r>
          </a:p>
          <a:p>
            <a:pPr marL="0" indent="0">
              <a:buNone/>
            </a:pPr>
            <a:r>
              <a:rPr lang="en-US" dirty="0"/>
              <a:t>        </a:t>
            </a:r>
            <a:r>
              <a:rPr lang="en-US" b="1" dirty="0" err="1"/>
              <a:t>firebaseRemoteConfigServiceProvider.overrideWith</a:t>
            </a:r>
            <a:r>
              <a:rPr lang="en-US" b="1" dirty="0"/>
              <a:t>(</a:t>
            </a:r>
          </a:p>
          <a:p>
            <a:pPr marL="0" indent="0">
              <a:buNone/>
            </a:pPr>
            <a:r>
              <a:rPr lang="en-US" b="1" dirty="0"/>
              <a:t>          (_) =&gt; </a:t>
            </a:r>
            <a:r>
              <a:rPr lang="en-US" b="1" dirty="0" err="1"/>
              <a:t>firebaseRemoteConfigService</a:t>
            </a:r>
            <a:r>
              <a:rPr lang="en-US" b="1" dirty="0"/>
              <a:t>,</a:t>
            </a:r>
          </a:p>
          <a:p>
            <a:pPr marL="0" indent="0">
              <a:buNone/>
            </a:pPr>
            <a:r>
              <a:rPr lang="en-US" dirty="0"/>
              <a:t>        ),</a:t>
            </a:r>
          </a:p>
          <a:p>
            <a:pPr marL="0" indent="0">
              <a:buNone/>
            </a:pPr>
            <a:r>
              <a:rPr lang="en-US" dirty="0"/>
              <a:t>      ],</a:t>
            </a:r>
          </a:p>
          <a:p>
            <a:pPr marL="0" indent="0">
              <a:buNone/>
            </a:pPr>
            <a:r>
              <a:rPr lang="en-US" dirty="0"/>
              <a:t>      child: </a:t>
            </a:r>
            <a:r>
              <a:rPr lang="en-US" dirty="0" err="1"/>
              <a:t>const</a:t>
            </a:r>
            <a:r>
              <a:rPr lang="en-US" dirty="0"/>
              <a:t> App(),</a:t>
            </a:r>
          </a:p>
        </p:txBody>
      </p:sp>
    </p:spTree>
    <p:extLst>
      <p:ext uri="{BB962C8B-B14F-4D97-AF65-F5344CB8AC3E}">
        <p14:creationId xmlns:p14="http://schemas.microsoft.com/office/powerpoint/2010/main" val="2842003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1"/>
            <a:ext cx="12192000" cy="6857999"/>
          </a:xfrm>
        </p:spPr>
        <p:txBody>
          <a:bodyPr>
            <a:normAutofit fontScale="92500" lnSpcReduction="20000"/>
          </a:bodyPr>
          <a:lstStyle/>
          <a:p>
            <a:pPr marL="0" indent="0">
              <a:buNone/>
            </a:pPr>
            <a:r>
              <a:rPr lang="en-US" dirty="0"/>
              <a:t>// </a:t>
            </a:r>
            <a:r>
              <a:rPr lang="en-US" dirty="0" err="1"/>
              <a:t>event_repository.dart</a:t>
            </a:r>
            <a:endParaRPr lang="en-US" dirty="0"/>
          </a:p>
          <a:p>
            <a:pPr marL="0" indent="0">
              <a:buNone/>
            </a:pPr>
            <a:r>
              <a:rPr lang="en-US" dirty="0"/>
              <a:t>import '</a:t>
            </a:r>
            <a:r>
              <a:rPr lang="en-US" dirty="0" err="1"/>
              <a:t>dart:convert</a:t>
            </a:r>
            <a:r>
              <a:rPr lang="en-US" dirty="0"/>
              <a:t>';</a:t>
            </a:r>
          </a:p>
          <a:p>
            <a:pPr marL="0" indent="0">
              <a:buNone/>
            </a:pPr>
            <a:endParaRPr lang="en-US" dirty="0"/>
          </a:p>
          <a:p>
            <a:pPr marL="0" indent="0">
              <a:buNone/>
            </a:pPr>
            <a:r>
              <a:rPr lang="en-US" dirty="0"/>
              <a:t>import '</a:t>
            </a:r>
            <a:r>
              <a:rPr lang="en-US" dirty="0" err="1"/>
              <a:t>package:riverpod_annotation</a:t>
            </a:r>
            <a:r>
              <a:rPr lang="en-US" dirty="0"/>
              <a:t>/</a:t>
            </a:r>
            <a:r>
              <a:rPr lang="en-US" dirty="0" err="1"/>
              <a:t>riverpod_annotation.dart</a:t>
            </a:r>
            <a:r>
              <a:rPr lang="en-US" dirty="0"/>
              <a:t>';</a:t>
            </a:r>
          </a:p>
          <a:p>
            <a:pPr marL="0" indent="0">
              <a:buNone/>
            </a:pPr>
            <a:endParaRPr lang="en-US" dirty="0"/>
          </a:p>
          <a:p>
            <a:pPr marL="0" indent="0">
              <a:buNone/>
            </a:pPr>
            <a:r>
              <a:rPr lang="en-US" dirty="0"/>
              <a:t>import '../../firebase/</a:t>
            </a:r>
            <a:r>
              <a:rPr lang="en-US" dirty="0" err="1"/>
              <a:t>firebase_remote_config_service.dart</a:t>
            </a:r>
            <a:r>
              <a:rPr lang="en-US" dirty="0"/>
              <a:t>'; // add</a:t>
            </a:r>
          </a:p>
          <a:p>
            <a:pPr marL="0" indent="0">
              <a:buNone/>
            </a:pPr>
            <a:r>
              <a:rPr lang="en-US" dirty="0"/>
              <a:t>import 'models/</a:t>
            </a:r>
            <a:r>
              <a:rPr lang="en-US" dirty="0" err="1"/>
              <a:t>event_info.dart</a:t>
            </a:r>
            <a:r>
              <a:rPr lang="en-US" dirty="0"/>
              <a:t>';</a:t>
            </a:r>
          </a:p>
          <a:p>
            <a:pPr marL="0" indent="0">
              <a:buNone/>
            </a:pPr>
            <a:endParaRPr lang="en-US" dirty="0"/>
          </a:p>
          <a:p>
            <a:pPr marL="0" indent="0">
              <a:buNone/>
            </a:pPr>
            <a:r>
              <a:rPr lang="en-US" dirty="0"/>
              <a:t>part '</a:t>
            </a:r>
            <a:r>
              <a:rPr lang="en-US" dirty="0" err="1"/>
              <a:t>event_repository.g.dart</a:t>
            </a:r>
            <a:r>
              <a:rPr lang="en-US" dirty="0"/>
              <a:t>';</a:t>
            </a:r>
          </a:p>
          <a:p>
            <a:pPr marL="0" indent="0">
              <a:buNone/>
            </a:pPr>
            <a:endParaRPr lang="en-US" dirty="0"/>
          </a:p>
          <a:p>
            <a:pPr marL="0" indent="0">
              <a:buNone/>
            </a:pPr>
            <a:r>
              <a:rPr lang="en-US" dirty="0"/>
              <a:t>@</a:t>
            </a:r>
            <a:r>
              <a:rPr lang="en-US" dirty="0" err="1"/>
              <a:t>riverpod</a:t>
            </a:r>
            <a:endParaRPr lang="en-US" dirty="0"/>
          </a:p>
          <a:p>
            <a:pPr marL="0" indent="0">
              <a:buNone/>
            </a:pPr>
            <a:r>
              <a:rPr lang="en-US" dirty="0" err="1"/>
              <a:t>EventRepository</a:t>
            </a:r>
            <a:r>
              <a:rPr lang="en-US" dirty="0"/>
              <a:t> </a:t>
            </a:r>
            <a:r>
              <a:rPr lang="en-US" dirty="0" err="1"/>
              <a:t>eventRepository</a:t>
            </a:r>
            <a:r>
              <a:rPr lang="en-US" dirty="0"/>
              <a:t>(</a:t>
            </a:r>
            <a:r>
              <a:rPr lang="en-US" dirty="0" err="1"/>
              <a:t>EventRepositoryRef</a:t>
            </a:r>
            <a:r>
              <a:rPr lang="en-US" dirty="0"/>
              <a:t> ref) {</a:t>
            </a:r>
          </a:p>
          <a:p>
            <a:pPr marL="0" indent="0">
              <a:buNone/>
            </a:pPr>
            <a:r>
              <a:rPr lang="en-US" dirty="0"/>
              <a:t>  return </a:t>
            </a:r>
            <a:r>
              <a:rPr lang="en-US" dirty="0" err="1"/>
              <a:t>EventRepository</a:t>
            </a:r>
            <a:r>
              <a:rPr lang="en-US" dirty="0"/>
              <a:t>(</a:t>
            </a:r>
          </a:p>
          <a:p>
            <a:pPr marL="0" indent="0">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add</a:t>
            </a:r>
          </a:p>
          <a:p>
            <a:pPr marL="0" indent="0">
              <a:buNone/>
            </a:pPr>
            <a:r>
              <a:rPr lang="en-US" dirty="0"/>
              <a:t>  );</a:t>
            </a:r>
          </a:p>
          <a:p>
            <a:pPr marL="0" indent="0">
              <a:buNone/>
            </a:pPr>
            <a:r>
              <a:rPr lang="en-US" dirty="0" smtClean="0"/>
              <a:t>}</a:t>
            </a:r>
            <a:endParaRPr lang="en-US" dirty="0"/>
          </a:p>
        </p:txBody>
      </p:sp>
    </p:spTree>
    <p:extLst>
      <p:ext uri="{BB962C8B-B14F-4D97-AF65-F5344CB8AC3E}">
        <p14:creationId xmlns:p14="http://schemas.microsoft.com/office/powerpoint/2010/main" val="1684897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1"/>
            <a:ext cx="12192000" cy="6857999"/>
          </a:xfrm>
        </p:spPr>
        <p:txBody>
          <a:bodyPr>
            <a:normAutofit fontScale="77500" lnSpcReduction="20000"/>
          </a:bodyPr>
          <a:lstStyle/>
          <a:p>
            <a:pPr marL="0" indent="0">
              <a:buNone/>
            </a:pPr>
            <a:endParaRPr lang="en-US" dirty="0"/>
          </a:p>
          <a:p>
            <a:pPr marL="0" indent="0">
              <a:buNone/>
            </a:pPr>
            <a:r>
              <a:rPr lang="en-US" dirty="0"/>
              <a:t>@</a:t>
            </a:r>
            <a:r>
              <a:rPr lang="en-US" dirty="0" err="1"/>
              <a:t>riverpod</a:t>
            </a:r>
            <a:endParaRPr lang="en-US" dirty="0"/>
          </a:p>
          <a:p>
            <a:pPr marL="0" indent="0">
              <a:buNone/>
            </a:pPr>
            <a:r>
              <a:rPr lang="en-US" dirty="0"/>
              <a:t>Future&lt;</a:t>
            </a:r>
            <a:r>
              <a:rPr lang="en-US" dirty="0" err="1"/>
              <a:t>EventInfo</a:t>
            </a:r>
            <a:r>
              <a:rPr lang="en-US" dirty="0"/>
              <a:t>&gt; </a:t>
            </a:r>
            <a:r>
              <a:rPr lang="en-US" dirty="0" err="1"/>
              <a:t>eventInfo</a:t>
            </a:r>
            <a:r>
              <a:rPr lang="en-US" dirty="0"/>
              <a:t>(</a:t>
            </a:r>
            <a:r>
              <a:rPr lang="en-US" dirty="0" err="1"/>
              <a:t>EventInfoRef</a:t>
            </a:r>
            <a:r>
              <a:rPr lang="en-US" dirty="0"/>
              <a:t> ref) {</a:t>
            </a:r>
          </a:p>
          <a:p>
            <a:pPr marL="0" indent="0">
              <a:buNone/>
            </a:pPr>
            <a:r>
              <a:rPr lang="en-US" dirty="0"/>
              <a:t>  return </a:t>
            </a:r>
            <a:r>
              <a:rPr lang="en-US" dirty="0" err="1"/>
              <a:t>ref.watch</a:t>
            </a:r>
            <a:r>
              <a:rPr lang="en-US" dirty="0"/>
              <a:t>(</a:t>
            </a:r>
            <a:r>
              <a:rPr lang="en-US" dirty="0" err="1"/>
              <a:t>eventRepositoryProvider</a:t>
            </a:r>
            <a:r>
              <a:rPr lang="en-US" dirty="0"/>
              <a:t>).</a:t>
            </a:r>
            <a:r>
              <a:rPr lang="en-US" dirty="0" err="1"/>
              <a:t>getEventInfo</a:t>
            </a:r>
            <a:r>
              <a:rPr lang="en-US" dirty="0"/>
              <a:t>();</a:t>
            </a:r>
          </a:p>
          <a:p>
            <a:pPr marL="0" indent="0">
              <a:buNone/>
            </a:pPr>
            <a:r>
              <a:rPr lang="en-US" dirty="0"/>
              <a:t>}</a:t>
            </a:r>
          </a:p>
          <a:p>
            <a:pPr marL="0" indent="0">
              <a:buNone/>
            </a:pPr>
            <a:endParaRPr lang="en-US" dirty="0"/>
          </a:p>
          <a:p>
            <a:pPr marL="0" indent="0">
              <a:buNone/>
            </a:pPr>
            <a:r>
              <a:rPr lang="en-US" dirty="0"/>
              <a:t>class </a:t>
            </a:r>
            <a:r>
              <a:rPr lang="en-US" dirty="0" err="1"/>
              <a:t>EventRepository</a:t>
            </a:r>
            <a:r>
              <a:rPr lang="en-US" dirty="0"/>
              <a:t> {</a:t>
            </a:r>
          </a:p>
          <a:p>
            <a:pPr marL="0" indent="0">
              <a:buNone/>
            </a:pPr>
            <a:r>
              <a:rPr lang="en-US" dirty="0"/>
              <a:t>  </a:t>
            </a:r>
            <a:r>
              <a:rPr lang="en-US" dirty="0" err="1"/>
              <a:t>const</a:t>
            </a:r>
            <a:r>
              <a:rPr lang="en-US" dirty="0"/>
              <a:t> </a:t>
            </a:r>
            <a:r>
              <a:rPr lang="en-US" dirty="0" err="1"/>
              <a:t>EventRepository</a:t>
            </a:r>
            <a:r>
              <a:rPr lang="en-US" dirty="0"/>
              <a:t>({</a:t>
            </a:r>
          </a:p>
          <a:p>
            <a:pPr marL="0" indent="0">
              <a:buNone/>
            </a:pPr>
            <a:r>
              <a:rPr lang="en-US" dirty="0"/>
              <a:t>    required </a:t>
            </a:r>
            <a:r>
              <a:rPr lang="en-US" dirty="0" err="1"/>
              <a:t>this.firebaseRemoteConfigService</a:t>
            </a:r>
            <a:r>
              <a:rPr lang="en-US" dirty="0"/>
              <a:t>, // add</a:t>
            </a:r>
          </a:p>
          <a:p>
            <a:pPr marL="0" indent="0">
              <a:buNone/>
            </a:pPr>
            <a:r>
              <a:rPr lang="en-US" dirty="0"/>
              <a:t>  });</a:t>
            </a:r>
          </a:p>
          <a:p>
            <a:pPr marL="0" indent="0">
              <a:buNone/>
            </a:pPr>
            <a:endParaRPr lang="en-US" dirty="0"/>
          </a:p>
          <a:p>
            <a:pPr marL="0" indent="0">
              <a:buNone/>
            </a:pPr>
            <a:r>
              <a:rPr lang="en-US" dirty="0"/>
              <a:t>  final </a:t>
            </a:r>
            <a:r>
              <a:rPr lang="en-US" dirty="0" err="1"/>
              <a:t>FirebaseRemoteConfigService</a:t>
            </a:r>
            <a:r>
              <a:rPr lang="en-US" dirty="0"/>
              <a:t> </a:t>
            </a:r>
            <a:r>
              <a:rPr lang="en-US" dirty="0" err="1"/>
              <a:t>firebaseRemoteConfigService</a:t>
            </a:r>
            <a:r>
              <a:rPr lang="en-US" dirty="0"/>
              <a:t>; // add</a:t>
            </a:r>
          </a:p>
          <a:p>
            <a:pPr marL="0" indent="0">
              <a:buNone/>
            </a:pPr>
            <a:endParaRPr lang="en-US" dirty="0"/>
          </a:p>
          <a:p>
            <a:pPr marL="0" indent="0">
              <a:buNone/>
            </a:pPr>
            <a:r>
              <a:rPr lang="en-US" dirty="0"/>
              <a:t>  Future&lt;</a:t>
            </a:r>
            <a:r>
              <a:rPr lang="en-US" dirty="0" err="1"/>
              <a:t>EventInfo</a:t>
            </a:r>
            <a:r>
              <a:rPr lang="en-US" dirty="0"/>
              <a:t>&gt; </a:t>
            </a:r>
            <a:r>
              <a:rPr lang="en-US" dirty="0" err="1"/>
              <a:t>getEventInfo</a:t>
            </a:r>
            <a:r>
              <a:rPr lang="en-US" dirty="0"/>
              <a:t>() </a:t>
            </a:r>
            <a:r>
              <a:rPr lang="en-US" dirty="0" err="1"/>
              <a:t>async</a:t>
            </a:r>
            <a:r>
              <a:rPr lang="en-US" dirty="0"/>
              <a:t> {</a:t>
            </a:r>
          </a:p>
          <a:p>
            <a:pPr marL="0" indent="0">
              <a:buNone/>
            </a:pPr>
            <a:r>
              <a:rPr lang="en-US" dirty="0"/>
              <a:t>    final </a:t>
            </a:r>
            <a:r>
              <a:rPr lang="en-US" dirty="0" err="1"/>
              <a:t>json</a:t>
            </a:r>
            <a:r>
              <a:rPr lang="en-US" dirty="0"/>
              <a:t> = </a:t>
            </a:r>
            <a:r>
              <a:rPr lang="en-US" dirty="0" err="1"/>
              <a:t>firebaseRemoteConfigService.getEventInfoJson</a:t>
            </a:r>
            <a:r>
              <a:rPr lang="en-US" dirty="0"/>
              <a:t>(); // add</a:t>
            </a:r>
          </a:p>
          <a:p>
            <a:pPr marL="0" indent="0">
              <a:buNone/>
            </a:pPr>
            <a:endParaRPr lang="en-US" dirty="0"/>
          </a:p>
          <a:p>
            <a:pPr marL="0" indent="0">
              <a:buNone/>
            </a:pPr>
            <a:r>
              <a:rPr lang="en-US" dirty="0"/>
              <a:t>    return </a:t>
            </a:r>
            <a:r>
              <a:rPr lang="en-US" dirty="0" err="1"/>
              <a:t>EventInfo.fromJson</a:t>
            </a:r>
            <a:r>
              <a:rPr lang="en-US" dirty="0"/>
              <a:t>(</a:t>
            </a:r>
            <a:r>
              <a:rPr lang="en-US" dirty="0" err="1"/>
              <a:t>jsonDecode</a:t>
            </a:r>
            <a:r>
              <a:rPr lang="en-US" dirty="0"/>
              <a:t>(</a:t>
            </a:r>
            <a:r>
              <a:rPr lang="en-US" dirty="0" err="1"/>
              <a:t>json</a:t>
            </a:r>
            <a:r>
              <a:rPr lang="en-US" dirty="0"/>
              <a:t>) as Map&lt;String, dynamic&gt;);</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1809726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4098"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853448" cy="688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554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14338" name="Picture 2" descr="https://habrastorage.org/r/w1560/getpro/habr/upload_files/118/1c1/f92/1181c1f923e2c08b4e3d1311430f5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481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0740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Использование "условий" в </a:t>
            </a:r>
            <a:r>
              <a:rPr lang="ru-RU" dirty="0" err="1"/>
              <a:t>Firebase</a:t>
            </a:r>
            <a:r>
              <a:rPr lang="ru-RU" dirty="0"/>
              <a:t> </a:t>
            </a:r>
            <a:r>
              <a:rPr lang="ru-RU" dirty="0" err="1"/>
              <a:t>Remote</a:t>
            </a:r>
            <a:r>
              <a:rPr lang="ru-RU" dirty="0"/>
              <a:t> </a:t>
            </a:r>
            <a:r>
              <a:rPr lang="ru-RU" dirty="0" err="1" smtClean="0"/>
              <a:t>Config</a:t>
            </a:r>
            <a:endParaRPr lang="en-US" dirty="0"/>
          </a:p>
        </p:txBody>
      </p:sp>
      <p:sp>
        <p:nvSpPr>
          <p:cNvPr id="3" name="Объект 2"/>
          <p:cNvSpPr>
            <a:spLocks noGrp="1"/>
          </p:cNvSpPr>
          <p:nvPr>
            <p:ph idx="1"/>
          </p:nvPr>
        </p:nvSpPr>
        <p:spPr/>
        <p:txBody>
          <a:bodyPr/>
          <a:lstStyle/>
          <a:p>
            <a:pPr marL="0" indent="0">
              <a:buNone/>
            </a:pPr>
            <a:r>
              <a:rPr lang="ru-RU" dirty="0"/>
              <a:t>Чтобы разграничить значения </a:t>
            </a:r>
            <a:r>
              <a:rPr lang="ru-RU" dirty="0" err="1"/>
              <a:t>Firebase</a:t>
            </a:r>
            <a:r>
              <a:rPr lang="ru-RU" dirty="0"/>
              <a:t> </a:t>
            </a:r>
            <a:r>
              <a:rPr lang="ru-RU" dirty="0" err="1"/>
              <a:t>Remote</a:t>
            </a:r>
            <a:r>
              <a:rPr lang="ru-RU" dirty="0"/>
              <a:t> </a:t>
            </a:r>
            <a:r>
              <a:rPr lang="ru-RU" dirty="0" err="1"/>
              <a:t>Config</a:t>
            </a:r>
            <a:r>
              <a:rPr lang="ru-RU" dirty="0"/>
              <a:t> в зависимости от платформы, местоположения, группы пользователей и других критериев, мы используем "условия". Для приложения </a:t>
            </a:r>
            <a:r>
              <a:rPr lang="ru-RU" dirty="0" err="1"/>
              <a:t>Flutter</a:t>
            </a:r>
            <a:r>
              <a:rPr lang="ru-RU" dirty="0"/>
              <a:t> </a:t>
            </a:r>
            <a:r>
              <a:rPr lang="ru-RU" dirty="0" err="1"/>
              <a:t>Forward</a:t>
            </a:r>
            <a:r>
              <a:rPr lang="ru-RU" dirty="0"/>
              <a:t> </a:t>
            </a:r>
            <a:r>
              <a:rPr lang="ru-RU" dirty="0" err="1"/>
              <a:t>agenda</a:t>
            </a:r>
            <a:r>
              <a:rPr lang="ru-RU" dirty="0"/>
              <a:t> мы будем использовать условия для реализации функций обновления приложения и живых уведомлений.</a:t>
            </a:r>
            <a:endParaRPr lang="en-US" dirty="0"/>
          </a:p>
        </p:txBody>
      </p:sp>
    </p:spTree>
    <p:extLst>
      <p:ext uri="{BB962C8B-B14F-4D97-AF65-F5344CB8AC3E}">
        <p14:creationId xmlns:p14="http://schemas.microsoft.com/office/powerpoint/2010/main" val="17021730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Модальное окно обновления </a:t>
            </a:r>
            <a:r>
              <a:rPr lang="ru-RU" dirty="0" smtClean="0"/>
              <a:t>приложения</a:t>
            </a:r>
            <a:endParaRPr lang="en-US" dirty="0"/>
          </a:p>
        </p:txBody>
      </p:sp>
      <p:sp>
        <p:nvSpPr>
          <p:cNvPr id="3" name="Объект 2"/>
          <p:cNvSpPr>
            <a:spLocks noGrp="1"/>
          </p:cNvSpPr>
          <p:nvPr>
            <p:ph idx="1"/>
          </p:nvPr>
        </p:nvSpPr>
        <p:spPr/>
        <p:txBody>
          <a:bodyPr/>
          <a:lstStyle/>
          <a:p>
            <a:endParaRPr lang="en-US"/>
          </a:p>
        </p:txBody>
      </p:sp>
      <p:pic>
        <p:nvPicPr>
          <p:cNvPr id="15362" name="Picture 2" descr="https://habrastorage.org/r/w1560/getpro/habr/upload_files/a28/7dd/cd1/a287ddcd1898fd763de0e2a13221d9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82" y="1511244"/>
            <a:ext cx="9322435" cy="520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670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4" name="Рисунок 3"/>
          <p:cNvPicPr>
            <a:picLocks noChangeAspect="1"/>
          </p:cNvPicPr>
          <p:nvPr/>
        </p:nvPicPr>
        <p:blipFill>
          <a:blip r:embed="rId3"/>
          <a:stretch>
            <a:fillRect/>
          </a:stretch>
        </p:blipFill>
        <p:spPr>
          <a:xfrm>
            <a:off x="0" y="-153692"/>
            <a:ext cx="6507480" cy="7047463"/>
          </a:xfrm>
          <a:prstGeom prst="rect">
            <a:avLst/>
          </a:prstGeom>
        </p:spPr>
      </p:pic>
    </p:spTree>
    <p:extLst>
      <p:ext uri="{BB962C8B-B14F-4D97-AF65-F5344CB8AC3E}">
        <p14:creationId xmlns:p14="http://schemas.microsoft.com/office/powerpoint/2010/main" val="10996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72440" y="1417320"/>
            <a:ext cx="10881360" cy="4759643"/>
          </a:xfrm>
        </p:spPr>
        <p:txBody>
          <a:bodyPr/>
          <a:lstStyle/>
          <a:p>
            <a:pPr marL="0" indent="0">
              <a:buNone/>
            </a:pPr>
            <a:r>
              <a:rPr lang="en-US" dirty="0"/>
              <a:t>// </a:t>
            </a:r>
            <a:r>
              <a:rPr lang="en-US" dirty="0" err="1"/>
              <a:t>firebase_remote_config_service.dart</a:t>
            </a:r>
            <a:endParaRPr lang="en-US" dirty="0"/>
          </a:p>
          <a:p>
            <a:pPr marL="0" indent="0">
              <a:buNone/>
            </a:pPr>
            <a:r>
              <a:rPr lang="en-US" dirty="0"/>
              <a:t>class </a:t>
            </a:r>
            <a:r>
              <a:rPr lang="en-US" dirty="0" err="1"/>
              <a:t>FirebaseRemoteConfigService</a:t>
            </a:r>
            <a:r>
              <a:rPr lang="en-US" dirty="0"/>
              <a:t> {</a:t>
            </a:r>
          </a:p>
          <a:p>
            <a:pPr marL="0" indent="0">
              <a:buNone/>
            </a:pPr>
            <a:r>
              <a:rPr lang="en-US" dirty="0"/>
              <a:t>  // &lt;...&gt;</a:t>
            </a:r>
          </a:p>
          <a:p>
            <a:pPr marL="0" indent="0">
              <a:buNone/>
            </a:pPr>
            <a:endParaRPr lang="en-US" dirty="0"/>
          </a:p>
          <a:p>
            <a:pPr marL="0" indent="0">
              <a:buNone/>
            </a:pPr>
            <a:r>
              <a:rPr lang="en-US" dirty="0"/>
              <a:t>  String </a:t>
            </a:r>
            <a:r>
              <a:rPr lang="en-US" dirty="0" err="1"/>
              <a:t>getAppVersionJson</a:t>
            </a:r>
            <a:r>
              <a:rPr lang="en-US" dirty="0"/>
              <a:t>() =&gt; </a:t>
            </a:r>
            <a:r>
              <a:rPr lang="en-US" dirty="0" err="1"/>
              <a:t>firebaseRemoteConfig.getString</a:t>
            </a:r>
            <a:r>
              <a:rPr lang="en-US" dirty="0"/>
              <a:t>('</a:t>
            </a:r>
            <a:r>
              <a:rPr lang="en-US" dirty="0" err="1"/>
              <a:t>app_version</a:t>
            </a:r>
            <a:r>
              <a:rPr lang="en-US" dirty="0"/>
              <a:t>');</a:t>
            </a:r>
          </a:p>
          <a:p>
            <a:pPr marL="0" indent="0">
              <a:buNone/>
            </a:pPr>
            <a:r>
              <a:rPr lang="en-US" dirty="0"/>
              <a:t>}</a:t>
            </a:r>
          </a:p>
        </p:txBody>
      </p:sp>
    </p:spTree>
    <p:extLst>
      <p:ext uri="{BB962C8B-B14F-4D97-AF65-F5344CB8AC3E}">
        <p14:creationId xmlns:p14="http://schemas.microsoft.com/office/powerpoint/2010/main" val="38844106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2192000" cy="6858000"/>
          </a:xfrm>
        </p:spPr>
        <p:txBody>
          <a:bodyPr>
            <a:normAutofit fontScale="55000" lnSpcReduction="20000"/>
          </a:bodyPr>
          <a:lstStyle/>
          <a:p>
            <a:pPr marL="0" indent="0">
              <a:buNone/>
            </a:pPr>
            <a:r>
              <a:rPr lang="en-US" dirty="0"/>
              <a:t>// </a:t>
            </a:r>
            <a:r>
              <a:rPr lang="en-US" dirty="0" err="1"/>
              <a:t>app_update_service.dart</a:t>
            </a:r>
            <a:endParaRPr lang="en-US" dirty="0"/>
          </a:p>
          <a:p>
            <a:pPr marL="0" indent="0">
              <a:buNone/>
            </a:pPr>
            <a:r>
              <a:rPr lang="en-US" dirty="0"/>
              <a:t>import '</a:t>
            </a:r>
            <a:r>
              <a:rPr lang="en-US" dirty="0" err="1"/>
              <a:t>dart:convert</a:t>
            </a:r>
            <a:r>
              <a:rPr lang="en-US" dirty="0"/>
              <a:t>';</a:t>
            </a:r>
          </a:p>
          <a:p>
            <a:pPr marL="0" indent="0">
              <a:buNone/>
            </a:pPr>
            <a:endParaRPr lang="en-US" dirty="0"/>
          </a:p>
          <a:p>
            <a:pPr marL="0" indent="0">
              <a:buNone/>
            </a:pPr>
            <a:r>
              <a:rPr lang="en-US" dirty="0"/>
              <a:t>import '</a:t>
            </a:r>
            <a:r>
              <a:rPr lang="en-US" dirty="0" err="1"/>
              <a:t>package:package_info_plus</a:t>
            </a:r>
            <a:r>
              <a:rPr lang="en-US" dirty="0"/>
              <a:t>/</a:t>
            </a:r>
            <a:r>
              <a:rPr lang="en-US" dirty="0" err="1"/>
              <a:t>package_info_plus.dart</a:t>
            </a:r>
            <a:r>
              <a:rPr lang="en-US" dirty="0"/>
              <a:t>';</a:t>
            </a:r>
          </a:p>
          <a:p>
            <a:pPr marL="0" indent="0">
              <a:buNone/>
            </a:pPr>
            <a:r>
              <a:rPr lang="en-US" dirty="0"/>
              <a:t>import '</a:t>
            </a:r>
            <a:r>
              <a:rPr lang="en-US" dirty="0" err="1"/>
              <a:t>package:riverpod_annotation</a:t>
            </a:r>
            <a:r>
              <a:rPr lang="en-US" dirty="0"/>
              <a:t>/</a:t>
            </a:r>
            <a:r>
              <a:rPr lang="en-US" dirty="0" err="1"/>
              <a:t>riverpod_annotation.dart</a:t>
            </a:r>
            <a:r>
              <a:rPr lang="en-US" dirty="0"/>
              <a:t>';</a:t>
            </a:r>
          </a:p>
          <a:p>
            <a:pPr marL="0" indent="0">
              <a:buNone/>
            </a:pPr>
            <a:endParaRPr lang="en-US" dirty="0"/>
          </a:p>
          <a:p>
            <a:pPr marL="0" indent="0">
              <a:buNone/>
            </a:pPr>
            <a:r>
              <a:rPr lang="en-US" dirty="0"/>
              <a:t>import '../../firebase/</a:t>
            </a:r>
            <a:r>
              <a:rPr lang="en-US" dirty="0" err="1"/>
              <a:t>firebase_remote_config_service.dart</a:t>
            </a:r>
            <a:r>
              <a:rPr lang="en-US" dirty="0"/>
              <a:t>'; // add</a:t>
            </a:r>
          </a:p>
          <a:p>
            <a:pPr marL="0" indent="0">
              <a:buNone/>
            </a:pPr>
            <a:r>
              <a:rPr lang="en-US" dirty="0"/>
              <a:t>import 'models/</a:t>
            </a:r>
            <a:r>
              <a:rPr lang="en-US" dirty="0" err="1"/>
              <a:t>app_update_status.dart</a:t>
            </a:r>
            <a:r>
              <a:rPr lang="en-US" dirty="0"/>
              <a:t>';</a:t>
            </a:r>
          </a:p>
          <a:p>
            <a:pPr marL="0" indent="0">
              <a:buNone/>
            </a:pPr>
            <a:r>
              <a:rPr lang="en-US" dirty="0"/>
              <a:t>import 'models/</a:t>
            </a:r>
            <a:r>
              <a:rPr lang="en-US" dirty="0" err="1"/>
              <a:t>app_version.dart</a:t>
            </a:r>
            <a:r>
              <a:rPr lang="en-US" dirty="0"/>
              <a:t>';</a:t>
            </a:r>
          </a:p>
          <a:p>
            <a:pPr marL="0" indent="0">
              <a:buNone/>
            </a:pPr>
            <a:endParaRPr lang="en-US" dirty="0"/>
          </a:p>
          <a:p>
            <a:pPr marL="0" indent="0">
              <a:buNone/>
            </a:pPr>
            <a:r>
              <a:rPr lang="en-US" dirty="0"/>
              <a:t>part '</a:t>
            </a:r>
            <a:r>
              <a:rPr lang="en-US" dirty="0" err="1"/>
              <a:t>app_update_service.g.dart</a:t>
            </a:r>
            <a:r>
              <a:rPr lang="en-US" dirty="0"/>
              <a:t>';</a:t>
            </a:r>
          </a:p>
          <a:p>
            <a:pPr marL="0" indent="0">
              <a:buNone/>
            </a:pPr>
            <a:endParaRPr lang="en-US" dirty="0"/>
          </a:p>
          <a:p>
            <a:pPr marL="0" indent="0">
              <a:buNone/>
            </a:pPr>
            <a:r>
              <a:rPr lang="en-US" dirty="0"/>
              <a:t>@</a:t>
            </a:r>
            <a:r>
              <a:rPr lang="en-US" dirty="0" err="1"/>
              <a:t>riverpod</a:t>
            </a:r>
            <a:endParaRPr lang="en-US" dirty="0"/>
          </a:p>
          <a:p>
            <a:pPr marL="0" indent="0">
              <a:buNone/>
            </a:pPr>
            <a:r>
              <a:rPr lang="en-US" dirty="0" err="1"/>
              <a:t>AppUpdateService</a:t>
            </a:r>
            <a:r>
              <a:rPr lang="en-US" dirty="0"/>
              <a:t> </a:t>
            </a:r>
            <a:r>
              <a:rPr lang="en-US" dirty="0" err="1"/>
              <a:t>appUpdateService</a:t>
            </a:r>
            <a:r>
              <a:rPr lang="en-US" dirty="0"/>
              <a:t>(</a:t>
            </a:r>
            <a:r>
              <a:rPr lang="en-US" dirty="0" err="1"/>
              <a:t>AppUpdateServiceRef</a:t>
            </a:r>
            <a:r>
              <a:rPr lang="en-US" dirty="0"/>
              <a:t> ref) {</a:t>
            </a:r>
          </a:p>
          <a:p>
            <a:pPr marL="0" indent="0">
              <a:buNone/>
            </a:pPr>
            <a:r>
              <a:rPr lang="en-US" dirty="0"/>
              <a:t>  return </a:t>
            </a:r>
            <a:r>
              <a:rPr lang="en-US" dirty="0" err="1"/>
              <a:t>AppUpdateService</a:t>
            </a:r>
            <a:r>
              <a:rPr lang="en-US" dirty="0"/>
              <a:t>(</a:t>
            </a:r>
          </a:p>
          <a:p>
            <a:pPr marL="0" indent="0">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add</a:t>
            </a:r>
          </a:p>
          <a:p>
            <a:pPr marL="0" indent="0">
              <a:buNone/>
            </a:pPr>
            <a:r>
              <a:rPr lang="en-US" dirty="0"/>
              <a:t>  );</a:t>
            </a:r>
          </a:p>
          <a:p>
            <a:pPr marL="0" indent="0">
              <a:buNone/>
            </a:pPr>
            <a:r>
              <a:rPr lang="en-US" dirty="0"/>
              <a:t>}</a:t>
            </a:r>
          </a:p>
          <a:p>
            <a:pPr marL="0" indent="0">
              <a:buNone/>
            </a:pPr>
            <a:endParaRPr lang="en-US" dirty="0"/>
          </a:p>
          <a:p>
            <a:pPr marL="0" indent="0">
              <a:buNone/>
            </a:pPr>
            <a:r>
              <a:rPr lang="en-US" dirty="0"/>
              <a:t>@</a:t>
            </a:r>
            <a:r>
              <a:rPr lang="en-US" dirty="0" err="1"/>
              <a:t>riverpod</a:t>
            </a:r>
            <a:endParaRPr lang="en-US" dirty="0"/>
          </a:p>
          <a:p>
            <a:pPr marL="0" indent="0">
              <a:buNone/>
            </a:pPr>
            <a:r>
              <a:rPr lang="en-US" dirty="0"/>
              <a:t>Future&lt;</a:t>
            </a:r>
            <a:r>
              <a:rPr lang="en-US" dirty="0" err="1"/>
              <a:t>AppUpdateStatus</a:t>
            </a:r>
            <a:r>
              <a:rPr lang="en-US" dirty="0"/>
              <a:t>&gt; </a:t>
            </a:r>
            <a:r>
              <a:rPr lang="en-US" dirty="0" err="1"/>
              <a:t>updateStatus</a:t>
            </a:r>
            <a:r>
              <a:rPr lang="en-US" dirty="0"/>
              <a:t>(</a:t>
            </a:r>
            <a:r>
              <a:rPr lang="en-US" dirty="0" err="1"/>
              <a:t>UpdateStatusRef</a:t>
            </a:r>
            <a:r>
              <a:rPr lang="en-US" dirty="0"/>
              <a:t> ref) </a:t>
            </a:r>
            <a:r>
              <a:rPr lang="en-US" dirty="0" err="1"/>
              <a:t>async</a:t>
            </a:r>
            <a:r>
              <a:rPr lang="en-US" dirty="0"/>
              <a:t> {</a:t>
            </a:r>
          </a:p>
          <a:p>
            <a:pPr marL="0" indent="0">
              <a:buNone/>
            </a:pPr>
            <a:r>
              <a:rPr lang="en-US" dirty="0"/>
              <a:t>  return </a:t>
            </a:r>
            <a:r>
              <a:rPr lang="en-US" dirty="0" err="1"/>
              <a:t>ref.watch</a:t>
            </a:r>
            <a:r>
              <a:rPr lang="en-US" dirty="0"/>
              <a:t>(</a:t>
            </a:r>
            <a:r>
              <a:rPr lang="en-US" dirty="0" err="1"/>
              <a:t>appUpdateServiceProvider</a:t>
            </a:r>
            <a:r>
              <a:rPr lang="en-US" dirty="0"/>
              <a:t>).</a:t>
            </a:r>
            <a:r>
              <a:rPr lang="en-US" dirty="0" err="1"/>
              <a:t>checkForUpdate</a:t>
            </a:r>
            <a:r>
              <a:rPr lang="en-US" dirty="0"/>
              <a:t>();</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958855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2192000" cy="6858000"/>
          </a:xfrm>
        </p:spPr>
        <p:txBody>
          <a:bodyPr>
            <a:normAutofit fontScale="77500" lnSpcReduction="20000"/>
          </a:bodyPr>
          <a:lstStyle/>
          <a:p>
            <a:pPr marL="0" indent="0">
              <a:lnSpc>
                <a:spcPct val="120000"/>
              </a:lnSpc>
              <a:spcBef>
                <a:spcPts val="0"/>
              </a:spcBef>
              <a:buNone/>
            </a:pPr>
            <a:r>
              <a:rPr lang="en-US" dirty="0"/>
              <a:t>class </a:t>
            </a:r>
            <a:r>
              <a:rPr lang="en-US" dirty="0" err="1"/>
              <a:t>AppUpdateService</a:t>
            </a:r>
            <a:r>
              <a:rPr lang="en-US" dirty="0"/>
              <a:t> {</a:t>
            </a:r>
          </a:p>
          <a:p>
            <a:pPr marL="0" indent="0">
              <a:lnSpc>
                <a:spcPct val="120000"/>
              </a:lnSpc>
              <a:spcBef>
                <a:spcPts val="0"/>
              </a:spcBef>
              <a:buNone/>
            </a:pPr>
            <a:r>
              <a:rPr lang="en-US" dirty="0"/>
              <a:t>  </a:t>
            </a:r>
            <a:r>
              <a:rPr lang="en-US" dirty="0" err="1"/>
              <a:t>const</a:t>
            </a:r>
            <a:r>
              <a:rPr lang="en-US" dirty="0"/>
              <a:t> </a:t>
            </a:r>
            <a:r>
              <a:rPr lang="en-US" dirty="0" err="1"/>
              <a:t>AppUpdateService</a:t>
            </a:r>
            <a:r>
              <a:rPr lang="en-US" dirty="0"/>
              <a:t>({</a:t>
            </a:r>
          </a:p>
          <a:p>
            <a:pPr marL="0" indent="0">
              <a:lnSpc>
                <a:spcPct val="120000"/>
              </a:lnSpc>
              <a:spcBef>
                <a:spcPts val="0"/>
              </a:spcBef>
              <a:buNone/>
            </a:pPr>
            <a:r>
              <a:rPr lang="en-US" dirty="0"/>
              <a:t>    required </a:t>
            </a:r>
            <a:r>
              <a:rPr lang="en-US" dirty="0" err="1"/>
              <a:t>this.firebaseRemoteConfigService</a:t>
            </a:r>
            <a:r>
              <a:rPr lang="en-US" dirty="0"/>
              <a:t>, // </a:t>
            </a:r>
            <a:r>
              <a:rPr lang="en-US" dirty="0" smtClean="0"/>
              <a:t>add</a:t>
            </a:r>
            <a:r>
              <a:rPr lang="ru-RU" dirty="0" smtClean="0"/>
              <a:t>	</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  final </a:t>
            </a:r>
            <a:r>
              <a:rPr lang="en-US" dirty="0" err="1"/>
              <a:t>FirebaseRemoteConfigService</a:t>
            </a:r>
            <a:r>
              <a:rPr lang="en-US" dirty="0"/>
              <a:t> </a:t>
            </a:r>
            <a:r>
              <a:rPr lang="en-US" dirty="0" err="1"/>
              <a:t>firebaseRemoteConfigService</a:t>
            </a:r>
            <a:r>
              <a:rPr lang="en-US" dirty="0"/>
              <a:t>; // add</a:t>
            </a:r>
          </a:p>
          <a:p>
            <a:pPr marL="0" indent="0">
              <a:lnSpc>
                <a:spcPct val="120000"/>
              </a:lnSpc>
              <a:spcBef>
                <a:spcPts val="0"/>
              </a:spcBef>
              <a:buNone/>
            </a:pPr>
            <a:endParaRPr lang="en-US" dirty="0"/>
          </a:p>
          <a:p>
            <a:pPr marL="0" indent="0">
              <a:lnSpc>
                <a:spcPct val="120000"/>
              </a:lnSpc>
              <a:spcBef>
                <a:spcPts val="0"/>
              </a:spcBef>
              <a:buNone/>
            </a:pPr>
            <a:r>
              <a:rPr lang="en-US" dirty="0"/>
              <a:t>  Future&lt;</a:t>
            </a:r>
            <a:r>
              <a:rPr lang="en-US" dirty="0" err="1"/>
              <a:t>AppUpdateStatus</a:t>
            </a:r>
            <a:r>
              <a:rPr lang="en-US" dirty="0"/>
              <a:t>&gt; </a:t>
            </a:r>
            <a:r>
              <a:rPr lang="en-US" dirty="0" err="1"/>
              <a:t>checkForUpdate</a:t>
            </a:r>
            <a:r>
              <a:rPr lang="en-US" dirty="0"/>
              <a:t>() </a:t>
            </a:r>
            <a:r>
              <a:rPr lang="en-US" dirty="0" err="1"/>
              <a:t>async</a:t>
            </a:r>
            <a:r>
              <a:rPr lang="en-US" dirty="0"/>
              <a:t> {</a:t>
            </a:r>
          </a:p>
          <a:p>
            <a:pPr marL="0" indent="0">
              <a:lnSpc>
                <a:spcPct val="120000"/>
              </a:lnSpc>
              <a:spcBef>
                <a:spcPts val="0"/>
              </a:spcBef>
              <a:buNone/>
            </a:pPr>
            <a:r>
              <a:rPr lang="en-US" dirty="0"/>
              <a:t>    final </a:t>
            </a:r>
            <a:r>
              <a:rPr lang="en-US" dirty="0" err="1"/>
              <a:t>json</a:t>
            </a:r>
            <a:r>
              <a:rPr lang="en-US" dirty="0"/>
              <a:t> = </a:t>
            </a:r>
            <a:r>
              <a:rPr lang="en-US" dirty="0" err="1"/>
              <a:t>firebaseRemoteConfigService.getAppVersionJson</a:t>
            </a:r>
            <a:r>
              <a:rPr lang="en-US" dirty="0"/>
              <a:t>(); // add</a:t>
            </a:r>
          </a:p>
          <a:p>
            <a:pPr marL="0" indent="0">
              <a:lnSpc>
                <a:spcPct val="120000"/>
              </a:lnSpc>
              <a:spcBef>
                <a:spcPts val="0"/>
              </a:spcBef>
              <a:buNone/>
            </a:pPr>
            <a:r>
              <a:rPr lang="en-US" dirty="0"/>
              <a:t>    final </a:t>
            </a:r>
            <a:r>
              <a:rPr lang="en-US" dirty="0" err="1"/>
              <a:t>appVersion</a:t>
            </a:r>
            <a:r>
              <a:rPr lang="en-US" dirty="0"/>
              <a:t> = </a:t>
            </a:r>
            <a:r>
              <a:rPr lang="en-US" dirty="0" err="1"/>
              <a:t>AppVersion.fromJson</a:t>
            </a:r>
            <a:r>
              <a:rPr lang="en-US" dirty="0"/>
              <a:t>( // add</a:t>
            </a:r>
          </a:p>
          <a:p>
            <a:pPr marL="0" indent="0">
              <a:lnSpc>
                <a:spcPct val="120000"/>
              </a:lnSpc>
              <a:spcBef>
                <a:spcPts val="0"/>
              </a:spcBef>
              <a:buNone/>
            </a:pPr>
            <a:r>
              <a:rPr lang="en-US" dirty="0"/>
              <a:t>      </a:t>
            </a:r>
            <a:r>
              <a:rPr lang="en-US" dirty="0" err="1"/>
              <a:t>jsonDecode</a:t>
            </a:r>
            <a:r>
              <a:rPr lang="en-US" dirty="0"/>
              <a:t>(</a:t>
            </a:r>
            <a:r>
              <a:rPr lang="en-US" dirty="0" err="1"/>
              <a:t>json</a:t>
            </a:r>
            <a:r>
              <a:rPr lang="en-US" dirty="0"/>
              <a:t>) as Map&lt;String, dynamic</a:t>
            </a:r>
            <a:r>
              <a:rPr lang="en-US" dirty="0" smtClean="0"/>
              <a:t>&gt;,  </a:t>
            </a:r>
            <a:r>
              <a:rPr lang="ru-RU" dirty="0" smtClean="0"/>
              <a:t>	</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    final </a:t>
            </a:r>
            <a:r>
              <a:rPr lang="en-US" dirty="0" err="1"/>
              <a:t>packageInfo</a:t>
            </a:r>
            <a:r>
              <a:rPr lang="en-US" dirty="0"/>
              <a:t> = await </a:t>
            </a:r>
            <a:r>
              <a:rPr lang="en-US" dirty="0" err="1"/>
              <a:t>PackageInfo.fromPlatform</a:t>
            </a:r>
            <a:r>
              <a:rPr lang="en-US" dirty="0"/>
              <a:t>();</a:t>
            </a:r>
          </a:p>
          <a:p>
            <a:pPr marL="0" indent="0">
              <a:lnSpc>
                <a:spcPct val="120000"/>
              </a:lnSpc>
              <a:spcBef>
                <a:spcPts val="0"/>
              </a:spcBef>
              <a:buNone/>
            </a:pPr>
            <a:r>
              <a:rPr lang="en-US" dirty="0"/>
              <a:t>    final </a:t>
            </a:r>
            <a:r>
              <a:rPr lang="en-US" dirty="0" err="1"/>
              <a:t>currentAppVersion</a:t>
            </a:r>
            <a:r>
              <a:rPr lang="en-US" dirty="0"/>
              <a:t> = </a:t>
            </a:r>
            <a:r>
              <a:rPr lang="en-US" dirty="0" err="1"/>
              <a:t>AppVersion</a:t>
            </a:r>
            <a:r>
              <a:rPr lang="en-US" dirty="0"/>
              <a:t>(</a:t>
            </a:r>
          </a:p>
          <a:p>
            <a:pPr marL="0" indent="0">
              <a:lnSpc>
                <a:spcPct val="120000"/>
              </a:lnSpc>
              <a:spcBef>
                <a:spcPts val="0"/>
              </a:spcBef>
              <a:buNone/>
            </a:pPr>
            <a:r>
              <a:rPr lang="en-US" dirty="0"/>
              <a:t>      version: </a:t>
            </a:r>
            <a:r>
              <a:rPr lang="en-US" dirty="0" err="1"/>
              <a:t>packageInfo.version</a:t>
            </a:r>
            <a:r>
              <a:rPr lang="en-US" dirty="0"/>
              <a:t>,</a:t>
            </a:r>
          </a:p>
          <a:p>
            <a:pPr marL="0" indent="0">
              <a:lnSpc>
                <a:spcPct val="120000"/>
              </a:lnSpc>
              <a:spcBef>
                <a:spcPts val="0"/>
              </a:spcBef>
              <a:buNone/>
            </a:pPr>
            <a:r>
              <a:rPr lang="en-US" dirty="0"/>
              <a:t>      </a:t>
            </a:r>
            <a:r>
              <a:rPr lang="en-US" dirty="0" err="1"/>
              <a:t>buildNumber</a:t>
            </a:r>
            <a:r>
              <a:rPr lang="en-US" dirty="0"/>
              <a:t>: </a:t>
            </a:r>
            <a:r>
              <a:rPr lang="en-US" dirty="0" err="1"/>
              <a:t>int.tryParse</a:t>
            </a:r>
            <a:r>
              <a:rPr lang="en-US" dirty="0"/>
              <a:t>(</a:t>
            </a:r>
            <a:r>
              <a:rPr lang="en-US" dirty="0" err="1"/>
              <a:t>packageInfo.buildNumber</a:t>
            </a:r>
            <a:r>
              <a:rPr lang="en-US" dirty="0"/>
              <a:t>) ?? 0</a:t>
            </a:r>
            <a:r>
              <a:rPr lang="en-US" dirty="0" smtClean="0"/>
              <a:t>,</a:t>
            </a:r>
            <a:r>
              <a:rPr lang="ru-RU" dirty="0" smtClean="0"/>
              <a:t>	</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    return </a:t>
            </a:r>
            <a:r>
              <a:rPr lang="en-US" dirty="0" err="1"/>
              <a:t>AppUpdateStatus</a:t>
            </a:r>
            <a:r>
              <a:rPr lang="en-US" dirty="0"/>
              <a:t>(</a:t>
            </a:r>
          </a:p>
          <a:p>
            <a:pPr marL="0" indent="0">
              <a:lnSpc>
                <a:spcPct val="120000"/>
              </a:lnSpc>
              <a:spcBef>
                <a:spcPts val="0"/>
              </a:spcBef>
              <a:buNone/>
            </a:pPr>
            <a:r>
              <a:rPr lang="en-US" dirty="0"/>
              <a:t>      </a:t>
            </a:r>
            <a:r>
              <a:rPr lang="en-US" dirty="0" err="1"/>
              <a:t>updateAvailable</a:t>
            </a:r>
            <a:r>
              <a:rPr lang="en-US" dirty="0"/>
              <a:t>: </a:t>
            </a:r>
            <a:r>
              <a:rPr lang="en-US" dirty="0" err="1"/>
              <a:t>currentAppVersion.compareToPreferred</a:t>
            </a:r>
            <a:r>
              <a:rPr lang="en-US" dirty="0"/>
              <a:t>(</a:t>
            </a:r>
            <a:r>
              <a:rPr lang="en-US" dirty="0" err="1"/>
              <a:t>appVersion</a:t>
            </a:r>
            <a:r>
              <a:rPr lang="en-US" dirty="0"/>
              <a:t>),</a:t>
            </a:r>
          </a:p>
          <a:p>
            <a:pPr marL="0" indent="0">
              <a:lnSpc>
                <a:spcPct val="120000"/>
              </a:lnSpc>
              <a:spcBef>
                <a:spcPts val="0"/>
              </a:spcBef>
              <a:buNone/>
            </a:pPr>
            <a:r>
              <a:rPr lang="en-US" dirty="0"/>
              <a:t>      optional: </a:t>
            </a:r>
            <a:r>
              <a:rPr lang="en-US" dirty="0" err="1"/>
              <a:t>appVersion.optional</a:t>
            </a:r>
            <a:r>
              <a:rPr lang="en-US" dirty="0" smtClean="0"/>
              <a:t>,);</a:t>
            </a:r>
            <a:r>
              <a:rPr lang="ru-RU" dirty="0" smtClean="0"/>
              <a:t>	</a:t>
            </a:r>
            <a:r>
              <a:rPr lang="en-US" dirty="0" smtClean="0"/>
              <a:t>}}</a:t>
            </a:r>
            <a:endParaRPr lang="en-US" dirty="0"/>
          </a:p>
        </p:txBody>
      </p:sp>
    </p:spTree>
    <p:extLst>
      <p:ext uri="{BB962C8B-B14F-4D97-AF65-F5344CB8AC3E}">
        <p14:creationId xmlns:p14="http://schemas.microsoft.com/office/powerpoint/2010/main" val="1810838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4" name="Рисунок 3"/>
          <p:cNvPicPr>
            <a:picLocks noChangeAspect="1"/>
          </p:cNvPicPr>
          <p:nvPr/>
        </p:nvPicPr>
        <p:blipFill>
          <a:blip r:embed="rId3"/>
          <a:stretch>
            <a:fillRect/>
          </a:stretch>
        </p:blipFill>
        <p:spPr>
          <a:xfrm>
            <a:off x="1249169" y="-108262"/>
            <a:ext cx="9098791" cy="6966262"/>
          </a:xfrm>
          <a:prstGeom prst="rect">
            <a:avLst/>
          </a:prstGeom>
        </p:spPr>
      </p:pic>
    </p:spTree>
    <p:extLst>
      <p:ext uri="{BB962C8B-B14F-4D97-AF65-F5344CB8AC3E}">
        <p14:creationId xmlns:p14="http://schemas.microsoft.com/office/powerpoint/2010/main" val="35777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Уведомление о прямой трансляции</a:t>
            </a:r>
            <a:endParaRPr lang="en-US" dirty="0"/>
          </a:p>
        </p:txBody>
      </p:sp>
      <p:sp>
        <p:nvSpPr>
          <p:cNvPr id="3" name="Объект 2"/>
          <p:cNvSpPr>
            <a:spLocks noGrp="1"/>
          </p:cNvSpPr>
          <p:nvPr>
            <p:ph idx="1"/>
          </p:nvPr>
        </p:nvSpPr>
        <p:spPr/>
        <p:txBody>
          <a:bodyPr/>
          <a:lstStyle/>
          <a:p>
            <a:endParaRPr lang="en-US"/>
          </a:p>
        </p:txBody>
      </p:sp>
      <p:pic>
        <p:nvPicPr>
          <p:cNvPr id="18434" name="Picture 2" descr="https://habrastorage.org/r/w1560/getpro/habr/upload_files/bdc/52e/41f/bdc52e41ff487be817548c2d1e35f11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070" y="1424503"/>
            <a:ext cx="9173210" cy="527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7258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dirty="0"/>
          </a:p>
        </p:txBody>
      </p:sp>
      <p:pic>
        <p:nvPicPr>
          <p:cNvPr id="19461" name="Picture 5" descr="https://habrastorage.org/r/w1560/getpro/habr/upload_files/a56/036/884/a56036884faf9b63fd49fd55efde78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466" y="0"/>
            <a:ext cx="179504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718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IOS</a:t>
            </a:r>
            <a:endParaRPr lang="en-US" dirty="0"/>
          </a:p>
        </p:txBody>
      </p:sp>
      <p:sp>
        <p:nvSpPr>
          <p:cNvPr id="3" name="Объект 2"/>
          <p:cNvSpPr>
            <a:spLocks noGrp="1"/>
          </p:cNvSpPr>
          <p:nvPr>
            <p:ph idx="1"/>
          </p:nvPr>
        </p:nvSpPr>
        <p:spPr/>
        <p:txBody>
          <a:bodyPr/>
          <a:lstStyle/>
          <a:p>
            <a:endParaRPr lang="en-US"/>
          </a:p>
        </p:txBody>
      </p:sp>
      <p:pic>
        <p:nvPicPr>
          <p:cNvPr id="5122"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503" y="0"/>
            <a:ext cx="9771994" cy="682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08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0482" name="Picture 2" descr="https://habrastorage.org/r/w1560/getpro/habr/upload_files/2e8/d6d/fed/2e8d6dfed576b19d51d04d48c4260cf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5606"/>
            <a:ext cx="12192000" cy="496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067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lnSpcReduction="10000"/>
          </a:bodyPr>
          <a:lstStyle/>
          <a:p>
            <a:pPr marL="0" indent="0">
              <a:buNone/>
            </a:pPr>
            <a:r>
              <a:rPr lang="en-US" dirty="0"/>
              <a:t>// </a:t>
            </a:r>
            <a:r>
              <a:rPr lang="en-US" dirty="0" err="1"/>
              <a:t>firebase_remote_config_service.dart</a:t>
            </a:r>
            <a:endParaRPr lang="en-US" dirty="0"/>
          </a:p>
          <a:p>
            <a:pPr marL="0" indent="0">
              <a:buNone/>
            </a:pPr>
            <a:r>
              <a:rPr lang="en-US" dirty="0"/>
              <a:t>class </a:t>
            </a:r>
            <a:r>
              <a:rPr lang="en-US" dirty="0" err="1"/>
              <a:t>FirebaseRemoteConfigService</a:t>
            </a:r>
            <a:r>
              <a:rPr lang="en-US" dirty="0"/>
              <a:t> {</a:t>
            </a:r>
          </a:p>
          <a:p>
            <a:pPr marL="0" indent="0">
              <a:buNone/>
            </a:pPr>
            <a:r>
              <a:rPr lang="en-US" dirty="0"/>
              <a:t>  // &lt;...&gt;</a:t>
            </a:r>
          </a:p>
          <a:p>
            <a:pPr marL="0" indent="0">
              <a:buNone/>
            </a:pPr>
            <a:endParaRPr lang="en-US" dirty="0"/>
          </a:p>
          <a:p>
            <a:pPr marL="0" indent="0">
              <a:buNone/>
            </a:pPr>
            <a:r>
              <a:rPr lang="en-US" dirty="0"/>
              <a:t>  String </a:t>
            </a:r>
            <a:r>
              <a:rPr lang="en-US" dirty="0" err="1"/>
              <a:t>getStreamLink</a:t>
            </a:r>
            <a:r>
              <a:rPr lang="en-US" dirty="0"/>
              <a:t>() =&gt; </a:t>
            </a:r>
            <a:r>
              <a:rPr lang="en-US" dirty="0" err="1"/>
              <a:t>firebaseRemoteConfig.getString</a:t>
            </a:r>
            <a:r>
              <a:rPr lang="en-US" dirty="0"/>
              <a:t>('</a:t>
            </a:r>
            <a:r>
              <a:rPr lang="en-US" dirty="0" err="1"/>
              <a:t>stream_link</a:t>
            </a:r>
            <a:r>
              <a:rPr lang="en-US" dirty="0"/>
              <a:t>');</a:t>
            </a:r>
          </a:p>
          <a:p>
            <a:pPr marL="0" indent="0">
              <a:buNone/>
            </a:pPr>
            <a:endParaRPr lang="en-US" dirty="0"/>
          </a:p>
          <a:p>
            <a:pPr marL="0" indent="0">
              <a:buNone/>
            </a:pPr>
            <a:r>
              <a:rPr lang="en-US" dirty="0"/>
              <a:t>  bool </a:t>
            </a:r>
            <a:r>
              <a:rPr lang="en-US" dirty="0" err="1"/>
              <a:t>getStreamLive</a:t>
            </a:r>
            <a:r>
              <a:rPr lang="en-US" dirty="0"/>
              <a:t>() =&gt; </a:t>
            </a:r>
            <a:r>
              <a:rPr lang="en-US" dirty="0" err="1"/>
              <a:t>firebaseRemoteConfig.getBool</a:t>
            </a:r>
            <a:r>
              <a:rPr lang="en-US" dirty="0"/>
              <a:t>('</a:t>
            </a:r>
            <a:r>
              <a:rPr lang="en-US" dirty="0" err="1"/>
              <a:t>stream_live</a:t>
            </a:r>
            <a:r>
              <a:rPr lang="en-US" dirty="0"/>
              <a:t>');</a:t>
            </a:r>
          </a:p>
          <a:p>
            <a:pPr marL="0" indent="0">
              <a:buNone/>
            </a:pPr>
            <a:r>
              <a:rPr lang="en-US" dirty="0"/>
              <a:t>}</a:t>
            </a:r>
          </a:p>
        </p:txBody>
      </p:sp>
    </p:spTree>
    <p:extLst>
      <p:ext uri="{BB962C8B-B14F-4D97-AF65-F5344CB8AC3E}">
        <p14:creationId xmlns:p14="http://schemas.microsoft.com/office/powerpoint/2010/main" val="35767569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0" y="0"/>
            <a:ext cx="12192000" cy="6858000"/>
          </a:xfrm>
        </p:spPr>
        <p:txBody>
          <a:bodyPr>
            <a:normAutofit fontScale="77500" lnSpcReduction="20000"/>
          </a:bodyPr>
          <a:lstStyle/>
          <a:p>
            <a:pPr marL="0" indent="0">
              <a:lnSpc>
                <a:spcPct val="120000"/>
              </a:lnSpc>
              <a:spcBef>
                <a:spcPts val="0"/>
              </a:spcBef>
              <a:buNone/>
            </a:pPr>
            <a:r>
              <a:rPr lang="en-US" dirty="0"/>
              <a:t>// </a:t>
            </a:r>
            <a:r>
              <a:rPr lang="en-US" dirty="0" err="1"/>
              <a:t>live_stream_service.dart</a:t>
            </a:r>
            <a:endParaRPr lang="en-US" dirty="0"/>
          </a:p>
          <a:p>
            <a:pPr marL="0" indent="0">
              <a:lnSpc>
                <a:spcPct val="120000"/>
              </a:lnSpc>
              <a:spcBef>
                <a:spcPts val="0"/>
              </a:spcBef>
              <a:buNone/>
            </a:pPr>
            <a:r>
              <a:rPr lang="en-US" dirty="0"/>
              <a:t>import '</a:t>
            </a:r>
            <a:r>
              <a:rPr lang="en-US" dirty="0" err="1"/>
              <a:t>package:riverpod_annotation</a:t>
            </a:r>
            <a:r>
              <a:rPr lang="en-US" dirty="0"/>
              <a:t>/</a:t>
            </a:r>
            <a:r>
              <a:rPr lang="en-US" dirty="0" err="1"/>
              <a:t>riverpod_annotation.dart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import '../../firebase/</a:t>
            </a:r>
            <a:r>
              <a:rPr lang="en-US" dirty="0" err="1"/>
              <a:t>firebase_remote_config_service.dart</a:t>
            </a:r>
            <a:r>
              <a:rPr lang="en-US" dirty="0"/>
              <a:t>'; // add</a:t>
            </a:r>
          </a:p>
          <a:p>
            <a:pPr marL="0" indent="0">
              <a:lnSpc>
                <a:spcPct val="120000"/>
              </a:lnSpc>
              <a:spcBef>
                <a:spcPts val="0"/>
              </a:spcBef>
              <a:buNone/>
            </a:pPr>
            <a:endParaRPr lang="en-US" dirty="0"/>
          </a:p>
          <a:p>
            <a:pPr marL="0" indent="0">
              <a:lnSpc>
                <a:spcPct val="120000"/>
              </a:lnSpc>
              <a:spcBef>
                <a:spcPts val="0"/>
              </a:spcBef>
              <a:buNone/>
            </a:pPr>
            <a:r>
              <a:rPr lang="en-US" dirty="0"/>
              <a:t>part '</a:t>
            </a:r>
            <a:r>
              <a:rPr lang="en-US" dirty="0" err="1"/>
              <a:t>live_stream_service.g.dart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LiveStreamService</a:t>
            </a:r>
            <a:r>
              <a:rPr lang="en-US" dirty="0"/>
              <a:t> </a:t>
            </a:r>
            <a:r>
              <a:rPr lang="en-US" dirty="0" err="1"/>
              <a:t>liveStreamService</a:t>
            </a:r>
            <a:r>
              <a:rPr lang="en-US" dirty="0"/>
              <a:t>(</a:t>
            </a:r>
            <a:r>
              <a:rPr lang="en-US" dirty="0" err="1"/>
              <a:t>LiveStreamServiceRef</a:t>
            </a:r>
            <a:r>
              <a:rPr lang="en-US" dirty="0"/>
              <a:t> ref) {</a:t>
            </a:r>
          </a:p>
          <a:p>
            <a:pPr marL="0" indent="0">
              <a:lnSpc>
                <a:spcPct val="120000"/>
              </a:lnSpc>
              <a:spcBef>
                <a:spcPts val="0"/>
              </a:spcBef>
              <a:buNone/>
            </a:pPr>
            <a:r>
              <a:rPr lang="en-US" dirty="0"/>
              <a:t>  return </a:t>
            </a:r>
            <a:r>
              <a:rPr lang="en-US" dirty="0" err="1"/>
              <a:t>LiveStreamService</a:t>
            </a:r>
            <a:r>
              <a:rPr lang="en-US" dirty="0"/>
              <a:t>(</a:t>
            </a:r>
          </a:p>
          <a:p>
            <a:pPr marL="0" indent="0">
              <a:lnSpc>
                <a:spcPct val="120000"/>
              </a:lnSpc>
              <a:spcBef>
                <a:spcPts val="0"/>
              </a:spcBef>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t>
            </a:r>
            <a:r>
              <a:rPr lang="en-US" dirty="0" smtClean="0"/>
              <a:t>add</a:t>
            </a:r>
            <a:r>
              <a:rPr lang="ru-RU" dirty="0" smtClean="0"/>
              <a:t>	</a:t>
            </a:r>
            <a:r>
              <a:rPr lang="en-US" dirty="0" smtClean="0"/>
              <a:t>);}</a:t>
            </a:r>
          </a:p>
          <a:p>
            <a:pPr marL="0" indent="0">
              <a:lnSpc>
                <a:spcPct val="120000"/>
              </a:lnSpc>
              <a:spcBef>
                <a:spcPts val="0"/>
              </a:spcBef>
              <a:buNone/>
            </a:pPr>
            <a:endParaRPr lang="en-US" dirty="0" smtClean="0"/>
          </a:p>
          <a:p>
            <a:pPr marL="0" indent="0">
              <a:lnSpc>
                <a:spcPct val="120000"/>
              </a:lnSpc>
              <a:spcBef>
                <a:spcPts val="0"/>
              </a:spcBef>
              <a:buNone/>
            </a:pPr>
            <a:r>
              <a:rPr lang="en-US" dirty="0" smtClean="0"/>
              <a:t>@</a:t>
            </a:r>
            <a:r>
              <a:rPr lang="en-US" dirty="0" err="1"/>
              <a:t>riverpod</a:t>
            </a:r>
            <a:endParaRPr lang="en-US" dirty="0"/>
          </a:p>
          <a:p>
            <a:pPr marL="0" indent="0">
              <a:lnSpc>
                <a:spcPct val="120000"/>
              </a:lnSpc>
              <a:spcBef>
                <a:spcPts val="0"/>
              </a:spcBef>
              <a:buNone/>
            </a:pPr>
            <a:r>
              <a:rPr lang="en-US" dirty="0"/>
              <a:t>bool </a:t>
            </a:r>
            <a:r>
              <a:rPr lang="en-US" dirty="0" err="1"/>
              <a:t>streamLive</a:t>
            </a:r>
            <a:r>
              <a:rPr lang="en-US" dirty="0"/>
              <a:t>(</a:t>
            </a:r>
            <a:r>
              <a:rPr lang="en-US" dirty="0" err="1"/>
              <a:t>StreamLiveRef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liveStreamServiceProvider</a:t>
            </a:r>
            <a:r>
              <a:rPr lang="en-US" dirty="0"/>
              <a:t>).</a:t>
            </a:r>
            <a:r>
              <a:rPr lang="en-US" dirty="0" err="1"/>
              <a:t>streamLive</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a:t>String </a:t>
            </a:r>
            <a:r>
              <a:rPr lang="en-US" dirty="0" err="1"/>
              <a:t>streamLink</a:t>
            </a:r>
            <a:r>
              <a:rPr lang="en-US" dirty="0"/>
              <a:t>(</a:t>
            </a:r>
            <a:r>
              <a:rPr lang="en-US" dirty="0" err="1"/>
              <a:t>StreamLinkRef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liveStreamServiceProvider</a:t>
            </a:r>
            <a:r>
              <a:rPr lang="en-US" dirty="0"/>
              <a:t>).</a:t>
            </a:r>
            <a:r>
              <a:rPr lang="en-US" dirty="0" err="1"/>
              <a:t>streamLink</a:t>
            </a:r>
            <a:r>
              <a:rPr lang="en-US" dirty="0" smtClean="0"/>
              <a:t>();}</a:t>
            </a:r>
            <a:endParaRPr lang="en-US" dirty="0"/>
          </a:p>
        </p:txBody>
      </p:sp>
    </p:spTree>
    <p:extLst>
      <p:ext uri="{BB962C8B-B14F-4D97-AF65-F5344CB8AC3E}">
        <p14:creationId xmlns:p14="http://schemas.microsoft.com/office/powerpoint/2010/main" val="12839639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2192000" cy="6858000"/>
          </a:xfrm>
        </p:spPr>
        <p:txBody>
          <a:bodyPr>
            <a:normAutofit fontScale="92500" lnSpcReduction="10000"/>
          </a:bodyPr>
          <a:lstStyle/>
          <a:p>
            <a:pPr marL="0" indent="0">
              <a:lnSpc>
                <a:spcPct val="120000"/>
              </a:lnSpc>
              <a:spcBef>
                <a:spcPts val="0"/>
              </a:spcBef>
              <a:buNone/>
            </a:pPr>
            <a:r>
              <a:rPr lang="en-US" dirty="0"/>
              <a:t>class </a:t>
            </a:r>
            <a:r>
              <a:rPr lang="en-US" dirty="0" err="1"/>
              <a:t>LiveStreamService</a:t>
            </a:r>
            <a:r>
              <a:rPr lang="en-US" dirty="0"/>
              <a:t> {</a:t>
            </a:r>
          </a:p>
          <a:p>
            <a:pPr marL="0" indent="0">
              <a:lnSpc>
                <a:spcPct val="120000"/>
              </a:lnSpc>
              <a:spcBef>
                <a:spcPts val="0"/>
              </a:spcBef>
              <a:buNone/>
            </a:pPr>
            <a:r>
              <a:rPr lang="en-US" dirty="0"/>
              <a:t>  </a:t>
            </a:r>
            <a:r>
              <a:rPr lang="en-US" dirty="0" err="1"/>
              <a:t>const</a:t>
            </a:r>
            <a:r>
              <a:rPr lang="en-US" dirty="0"/>
              <a:t> </a:t>
            </a:r>
            <a:r>
              <a:rPr lang="en-US" dirty="0" err="1"/>
              <a:t>LiveStreamService</a:t>
            </a:r>
            <a:r>
              <a:rPr lang="en-US" dirty="0"/>
              <a:t>({</a:t>
            </a:r>
          </a:p>
          <a:p>
            <a:pPr marL="0" indent="0">
              <a:lnSpc>
                <a:spcPct val="120000"/>
              </a:lnSpc>
              <a:spcBef>
                <a:spcPts val="0"/>
              </a:spcBef>
              <a:buNone/>
            </a:pPr>
            <a:r>
              <a:rPr lang="en-US" dirty="0"/>
              <a:t>    required </a:t>
            </a:r>
            <a:r>
              <a:rPr lang="en-US" dirty="0" err="1"/>
              <a:t>this.firebaseRemoteConfigService</a:t>
            </a:r>
            <a:r>
              <a:rPr lang="en-US" dirty="0"/>
              <a:t>, // add</a:t>
            </a:r>
          </a:p>
          <a:p>
            <a:pPr marL="0" indent="0">
              <a:lnSpc>
                <a:spcPct val="120000"/>
              </a:lnSpc>
              <a:spcBef>
                <a:spcPts val="0"/>
              </a:spcBef>
              <a:buNone/>
            </a:pPr>
            <a:r>
              <a:rPr lang="en-US" dirty="0"/>
              <a:t>  });</a:t>
            </a:r>
          </a:p>
          <a:p>
            <a:pPr marL="0" indent="0">
              <a:lnSpc>
                <a:spcPct val="120000"/>
              </a:lnSpc>
              <a:spcBef>
                <a:spcPts val="0"/>
              </a:spcBef>
              <a:buNone/>
            </a:pPr>
            <a:endParaRPr lang="en-US" dirty="0"/>
          </a:p>
          <a:p>
            <a:pPr marL="0" indent="0">
              <a:lnSpc>
                <a:spcPct val="120000"/>
              </a:lnSpc>
              <a:spcBef>
                <a:spcPts val="0"/>
              </a:spcBef>
              <a:buNone/>
            </a:pPr>
            <a:r>
              <a:rPr lang="en-US" dirty="0"/>
              <a:t>  final </a:t>
            </a:r>
            <a:r>
              <a:rPr lang="en-US" dirty="0" err="1"/>
              <a:t>FirebaseRemoteConfigService</a:t>
            </a:r>
            <a:r>
              <a:rPr lang="en-US" dirty="0"/>
              <a:t> </a:t>
            </a:r>
            <a:r>
              <a:rPr lang="en-US" dirty="0" err="1"/>
              <a:t>firebaseRemoteConfigService</a:t>
            </a:r>
            <a:r>
              <a:rPr lang="en-US" dirty="0"/>
              <a:t>; // add</a:t>
            </a:r>
          </a:p>
          <a:p>
            <a:pPr marL="0" indent="0">
              <a:lnSpc>
                <a:spcPct val="120000"/>
              </a:lnSpc>
              <a:spcBef>
                <a:spcPts val="0"/>
              </a:spcBef>
              <a:buNone/>
            </a:pPr>
            <a:endParaRPr lang="en-US" dirty="0"/>
          </a:p>
          <a:p>
            <a:pPr marL="0" indent="0">
              <a:lnSpc>
                <a:spcPct val="120000"/>
              </a:lnSpc>
              <a:spcBef>
                <a:spcPts val="0"/>
              </a:spcBef>
              <a:buNone/>
            </a:pPr>
            <a:r>
              <a:rPr lang="en-US" dirty="0"/>
              <a:t>  bool </a:t>
            </a:r>
            <a:r>
              <a:rPr lang="en-US" dirty="0" err="1"/>
              <a:t>streamLive</a:t>
            </a:r>
            <a:r>
              <a:rPr lang="en-US" dirty="0"/>
              <a:t>() {</a:t>
            </a:r>
          </a:p>
          <a:p>
            <a:pPr marL="0" indent="0">
              <a:lnSpc>
                <a:spcPct val="120000"/>
              </a:lnSpc>
              <a:spcBef>
                <a:spcPts val="0"/>
              </a:spcBef>
              <a:buNone/>
            </a:pPr>
            <a:r>
              <a:rPr lang="en-US" dirty="0"/>
              <a:t>    return </a:t>
            </a:r>
            <a:r>
              <a:rPr lang="en-US" dirty="0" err="1"/>
              <a:t>firebaseRemoteConfigService.getStreamLive</a:t>
            </a:r>
            <a:r>
              <a:rPr lang="en-US" dirty="0"/>
              <a:t>(); // add</a:t>
            </a:r>
          </a:p>
          <a:p>
            <a:pPr marL="0" indent="0">
              <a:lnSpc>
                <a:spcPct val="120000"/>
              </a:lnSpc>
              <a:spcBef>
                <a:spcPts val="0"/>
              </a:spcBef>
              <a:buNone/>
            </a:pPr>
            <a:r>
              <a:rPr lang="en-US" dirty="0"/>
              <a:t>  }</a:t>
            </a:r>
          </a:p>
          <a:p>
            <a:pPr marL="0" indent="0">
              <a:lnSpc>
                <a:spcPct val="120000"/>
              </a:lnSpc>
              <a:spcBef>
                <a:spcPts val="0"/>
              </a:spcBef>
              <a:buNone/>
            </a:pPr>
            <a:endParaRPr lang="en-US" dirty="0"/>
          </a:p>
          <a:p>
            <a:pPr marL="0" indent="0">
              <a:lnSpc>
                <a:spcPct val="120000"/>
              </a:lnSpc>
              <a:spcBef>
                <a:spcPts val="0"/>
              </a:spcBef>
              <a:buNone/>
            </a:pPr>
            <a:r>
              <a:rPr lang="en-US" dirty="0"/>
              <a:t>  String </a:t>
            </a:r>
            <a:r>
              <a:rPr lang="en-US" dirty="0" err="1"/>
              <a:t>streamLink</a:t>
            </a:r>
            <a:r>
              <a:rPr lang="en-US" dirty="0"/>
              <a:t>() {</a:t>
            </a:r>
          </a:p>
          <a:p>
            <a:pPr marL="0" indent="0">
              <a:lnSpc>
                <a:spcPct val="120000"/>
              </a:lnSpc>
              <a:spcBef>
                <a:spcPts val="0"/>
              </a:spcBef>
              <a:buNone/>
            </a:pPr>
            <a:r>
              <a:rPr lang="en-US" dirty="0"/>
              <a:t>    return </a:t>
            </a:r>
            <a:r>
              <a:rPr lang="en-US" dirty="0" err="1"/>
              <a:t>firebaseRemoteConfigService.getStreamLink</a:t>
            </a:r>
            <a:r>
              <a:rPr lang="en-US" dirty="0"/>
              <a:t>(); // add</a:t>
            </a:r>
          </a:p>
          <a:p>
            <a:pPr marL="0" indent="0">
              <a:lnSpc>
                <a:spcPct val="120000"/>
              </a:lnSpc>
              <a:spcBef>
                <a:spcPts val="0"/>
              </a:spcBef>
              <a:buNone/>
            </a:pPr>
            <a:r>
              <a:rPr lang="en-US" dirty="0"/>
              <a:t>  }</a:t>
            </a:r>
          </a:p>
          <a:p>
            <a:pPr marL="0" indent="0">
              <a:lnSpc>
                <a:spcPct val="120000"/>
              </a:lnSpc>
              <a:spcBef>
                <a:spcPts val="0"/>
              </a:spcBef>
              <a:buNone/>
            </a:pPr>
            <a:r>
              <a:rPr lang="en-US" dirty="0"/>
              <a:t>}</a:t>
            </a:r>
          </a:p>
        </p:txBody>
      </p:sp>
    </p:spTree>
    <p:extLst>
      <p:ext uri="{BB962C8B-B14F-4D97-AF65-F5344CB8AC3E}">
        <p14:creationId xmlns:p14="http://schemas.microsoft.com/office/powerpoint/2010/main" val="10831805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3554" name="Picture 2" descr="https://habrastorage.org/r/w1560/getpro/habr/upload_files/0a3/1aa/1f2/0a31aa1f2f8cde04c281ebee5612286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8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3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Feature </a:t>
            </a:r>
            <a:r>
              <a:rPr lang="en-US" dirty="0" smtClean="0"/>
              <a:t>flagging</a:t>
            </a:r>
            <a:endParaRPr lang="en-US" dirty="0"/>
          </a:p>
        </p:txBody>
      </p:sp>
      <p:sp>
        <p:nvSpPr>
          <p:cNvPr id="3" name="Объект 2"/>
          <p:cNvSpPr>
            <a:spLocks noGrp="1"/>
          </p:cNvSpPr>
          <p:nvPr>
            <p:ph idx="1"/>
          </p:nvPr>
        </p:nvSpPr>
        <p:spPr/>
        <p:txBody>
          <a:bodyPr/>
          <a:lstStyle/>
          <a:p>
            <a:endParaRPr lang="en-US"/>
          </a:p>
        </p:txBody>
      </p:sp>
      <p:pic>
        <p:nvPicPr>
          <p:cNvPr id="24578" name="Picture 2" descr="https://habrastorage.org/r/w1560/getpro/habr/upload_files/3e4/fad/dc0/3e4faddc0a0929c710bf1631335aac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31302"/>
            <a:ext cx="9386731" cy="532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452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5602" name="Picture 2" descr="https://habrastorage.org/r/w1560/getpro/habr/upload_files/3e5/0c0/fdb/3e50c0fdbca7e0b233ecbe32b37f72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4622"/>
            <a:ext cx="12070080" cy="530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5059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pPr marL="0" indent="0">
              <a:buNone/>
            </a:pPr>
            <a:r>
              <a:rPr lang="en-US" dirty="0"/>
              <a:t>// </a:t>
            </a:r>
            <a:r>
              <a:rPr lang="en-US" dirty="0" err="1"/>
              <a:t>firebase_remote_config_service.dart</a:t>
            </a:r>
            <a:endParaRPr lang="en-US" dirty="0"/>
          </a:p>
          <a:p>
            <a:pPr marL="0" indent="0">
              <a:buNone/>
            </a:pPr>
            <a:r>
              <a:rPr lang="en-US" dirty="0"/>
              <a:t>class </a:t>
            </a:r>
            <a:r>
              <a:rPr lang="en-US" dirty="0" err="1"/>
              <a:t>FirebaseRemoteConfigService</a:t>
            </a:r>
            <a:r>
              <a:rPr lang="en-US" dirty="0"/>
              <a:t> {</a:t>
            </a:r>
          </a:p>
          <a:p>
            <a:pPr marL="0" indent="0">
              <a:buNone/>
            </a:pPr>
            <a:r>
              <a:rPr lang="en-US" dirty="0"/>
              <a:t>  // &lt;...&gt;</a:t>
            </a:r>
          </a:p>
          <a:p>
            <a:pPr marL="0" indent="0">
              <a:buNone/>
            </a:pPr>
            <a:endParaRPr lang="en-US" dirty="0"/>
          </a:p>
          <a:p>
            <a:pPr marL="0" indent="0">
              <a:buNone/>
            </a:pPr>
            <a:r>
              <a:rPr lang="en-US" dirty="0"/>
              <a:t>  bool </a:t>
            </a:r>
            <a:r>
              <a:rPr lang="en-US" dirty="0" err="1"/>
              <a:t>getFavoritesEnabled</a:t>
            </a:r>
            <a:r>
              <a:rPr lang="en-US" dirty="0"/>
              <a:t>() =&gt; </a:t>
            </a:r>
            <a:r>
              <a:rPr lang="en-US" dirty="0" err="1"/>
              <a:t>firebaseRemoteConfig.getBool</a:t>
            </a:r>
            <a:r>
              <a:rPr lang="en-US" dirty="0"/>
              <a:t>('</a:t>
            </a:r>
            <a:r>
              <a:rPr lang="en-US" dirty="0" err="1"/>
              <a:t>favorites_enabled</a:t>
            </a:r>
            <a:r>
              <a:rPr lang="en-US" dirty="0"/>
              <a:t>');</a:t>
            </a:r>
          </a:p>
          <a:p>
            <a:pPr marL="0" indent="0">
              <a:buNone/>
            </a:pPr>
            <a:r>
              <a:rPr lang="en-US" dirty="0"/>
              <a:t>}</a:t>
            </a:r>
          </a:p>
        </p:txBody>
      </p:sp>
    </p:spTree>
    <p:extLst>
      <p:ext uri="{BB962C8B-B14F-4D97-AF65-F5344CB8AC3E}">
        <p14:creationId xmlns:p14="http://schemas.microsoft.com/office/powerpoint/2010/main" val="2571476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0" y="0"/>
            <a:ext cx="12420600" cy="6858000"/>
          </a:xfrm>
        </p:spPr>
        <p:txBody>
          <a:bodyPr>
            <a:normAutofit fontScale="70000" lnSpcReduction="20000"/>
          </a:bodyPr>
          <a:lstStyle/>
          <a:p>
            <a:pPr marL="0" indent="0">
              <a:lnSpc>
                <a:spcPct val="120000"/>
              </a:lnSpc>
              <a:spcBef>
                <a:spcPts val="0"/>
              </a:spcBef>
              <a:buNone/>
            </a:pPr>
            <a:r>
              <a:rPr lang="en-US" dirty="0"/>
              <a:t>// </a:t>
            </a:r>
            <a:r>
              <a:rPr lang="en-US" dirty="0" err="1"/>
              <a:t>favorites_service.dart</a:t>
            </a:r>
            <a:endParaRPr lang="en-US" dirty="0"/>
          </a:p>
          <a:p>
            <a:pPr marL="0" indent="0">
              <a:lnSpc>
                <a:spcPct val="120000"/>
              </a:lnSpc>
              <a:spcBef>
                <a:spcPts val="0"/>
              </a:spcBef>
              <a:buNone/>
            </a:pPr>
            <a:r>
              <a:rPr lang="en-US" dirty="0"/>
              <a:t>import '</a:t>
            </a:r>
            <a:r>
              <a:rPr lang="en-US" dirty="0" err="1"/>
              <a:t>package:firebase_analytics</a:t>
            </a:r>
            <a:r>
              <a:rPr lang="en-US" dirty="0"/>
              <a:t>/</a:t>
            </a:r>
            <a:r>
              <a:rPr lang="en-US" dirty="0" err="1"/>
              <a:t>firebase_analytics.dart</a:t>
            </a:r>
            <a:r>
              <a:rPr lang="en-US" dirty="0"/>
              <a:t>';</a:t>
            </a:r>
          </a:p>
          <a:p>
            <a:pPr marL="0" indent="0">
              <a:lnSpc>
                <a:spcPct val="120000"/>
              </a:lnSpc>
              <a:spcBef>
                <a:spcPts val="0"/>
              </a:spcBef>
              <a:buNone/>
            </a:pPr>
            <a:r>
              <a:rPr lang="en-US" dirty="0"/>
              <a:t>import '</a:t>
            </a:r>
            <a:r>
              <a:rPr lang="en-US" dirty="0" err="1"/>
              <a:t>package:riverpod_annotation</a:t>
            </a:r>
            <a:r>
              <a:rPr lang="en-US" dirty="0"/>
              <a:t>/</a:t>
            </a:r>
            <a:r>
              <a:rPr lang="en-US" dirty="0" err="1"/>
              <a:t>riverpod_annotation.dart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import '../../firebase/</a:t>
            </a:r>
            <a:r>
              <a:rPr lang="en-US" dirty="0" err="1"/>
              <a:t>firebase_remote_config_service.dart</a:t>
            </a:r>
            <a:r>
              <a:rPr lang="en-US" dirty="0"/>
              <a:t>'; // add</a:t>
            </a:r>
          </a:p>
          <a:p>
            <a:pPr marL="0" indent="0">
              <a:lnSpc>
                <a:spcPct val="120000"/>
              </a:lnSpc>
              <a:spcBef>
                <a:spcPts val="0"/>
              </a:spcBef>
              <a:buNone/>
            </a:pPr>
            <a:r>
              <a:rPr lang="en-US" dirty="0"/>
              <a:t>import '</a:t>
            </a:r>
            <a:r>
              <a:rPr lang="en-US" dirty="0" err="1"/>
              <a:t>enums</a:t>
            </a:r>
            <a:r>
              <a:rPr lang="en-US" dirty="0"/>
              <a:t>/</a:t>
            </a:r>
            <a:r>
              <a:rPr lang="en-US" dirty="0" err="1"/>
              <a:t>favorite_button_type.dart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part '</a:t>
            </a:r>
            <a:r>
              <a:rPr lang="en-US" dirty="0" err="1"/>
              <a:t>favorites_service.g.dart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FavoritesService</a:t>
            </a:r>
            <a:r>
              <a:rPr lang="en-US" dirty="0"/>
              <a:t> </a:t>
            </a:r>
            <a:r>
              <a:rPr lang="en-US" dirty="0" err="1"/>
              <a:t>favoritesService</a:t>
            </a:r>
            <a:r>
              <a:rPr lang="en-US" dirty="0"/>
              <a:t>(</a:t>
            </a:r>
            <a:r>
              <a:rPr lang="en-US" dirty="0" err="1"/>
              <a:t>FavoritesServiceRef</a:t>
            </a:r>
            <a:r>
              <a:rPr lang="en-US" dirty="0"/>
              <a:t> ref) {</a:t>
            </a:r>
          </a:p>
          <a:p>
            <a:pPr marL="0" indent="0">
              <a:lnSpc>
                <a:spcPct val="120000"/>
              </a:lnSpc>
              <a:spcBef>
                <a:spcPts val="0"/>
              </a:spcBef>
              <a:buNone/>
            </a:pPr>
            <a:r>
              <a:rPr lang="en-US" dirty="0"/>
              <a:t>  return </a:t>
            </a:r>
            <a:r>
              <a:rPr lang="en-US" dirty="0" err="1"/>
              <a:t>FavoritesService</a:t>
            </a:r>
            <a:r>
              <a:rPr lang="en-US" dirty="0"/>
              <a:t>(</a:t>
            </a:r>
          </a:p>
          <a:p>
            <a:pPr marL="0" indent="0">
              <a:lnSpc>
                <a:spcPct val="120000"/>
              </a:lnSpc>
              <a:spcBef>
                <a:spcPts val="0"/>
              </a:spcBef>
              <a:buNone/>
            </a:pPr>
            <a:r>
              <a:rPr lang="en-US" dirty="0"/>
              <a:t>    analytics: </a:t>
            </a:r>
            <a:r>
              <a:rPr lang="en-US" dirty="0" err="1"/>
              <a:t>FirebaseAnalytics.instance</a:t>
            </a:r>
            <a:r>
              <a:rPr lang="en-US" dirty="0"/>
              <a:t>,  // add</a:t>
            </a:r>
          </a:p>
          <a:p>
            <a:pPr marL="0" indent="0">
              <a:lnSpc>
                <a:spcPct val="120000"/>
              </a:lnSpc>
              <a:spcBef>
                <a:spcPts val="0"/>
              </a:spcBef>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t>
            </a:r>
            <a:r>
              <a:rPr lang="en-US" dirty="0" smtClean="0"/>
              <a:t>add );}</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a:t>bool </a:t>
            </a:r>
            <a:r>
              <a:rPr lang="en-US" dirty="0" err="1"/>
              <a:t>favoritesEnabled</a:t>
            </a:r>
            <a:r>
              <a:rPr lang="en-US" dirty="0"/>
              <a:t>(</a:t>
            </a:r>
            <a:r>
              <a:rPr lang="en-US" dirty="0" err="1"/>
              <a:t>FavoritesEnabledRef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favoritesServiceProvider</a:t>
            </a:r>
            <a:r>
              <a:rPr lang="en-US" dirty="0"/>
              <a:t>).</a:t>
            </a:r>
            <a:r>
              <a:rPr lang="en-US" dirty="0" err="1"/>
              <a:t>favoritesEnabled</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FavoriteButtonType</a:t>
            </a:r>
            <a:r>
              <a:rPr lang="en-US" dirty="0"/>
              <a:t> </a:t>
            </a:r>
            <a:r>
              <a:rPr lang="en-US" dirty="0" err="1"/>
              <a:t>favoriteButtonType</a:t>
            </a:r>
            <a:r>
              <a:rPr lang="en-US" dirty="0"/>
              <a:t>(</a:t>
            </a:r>
            <a:r>
              <a:rPr lang="en-US" dirty="0" err="1"/>
              <a:t>FavoriteButtonTypeRef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favoritesServiceProvider</a:t>
            </a:r>
            <a:r>
              <a:rPr lang="en-US" dirty="0"/>
              <a:t>).</a:t>
            </a:r>
            <a:r>
              <a:rPr lang="en-US" dirty="0" err="1"/>
              <a:t>favoriteButtonType</a:t>
            </a:r>
            <a:r>
              <a:rPr lang="en-US" dirty="0" smtClean="0"/>
              <a:t>();}</a:t>
            </a:r>
            <a:endParaRPr lang="en-US" dirty="0"/>
          </a:p>
        </p:txBody>
      </p:sp>
    </p:spTree>
    <p:extLst>
      <p:ext uri="{BB962C8B-B14F-4D97-AF65-F5344CB8AC3E}">
        <p14:creationId xmlns:p14="http://schemas.microsoft.com/office/powerpoint/2010/main" val="29041885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0" y="0"/>
            <a:ext cx="12420600" cy="6858000"/>
          </a:xfrm>
        </p:spPr>
        <p:txBody>
          <a:bodyPr>
            <a:normAutofit fontScale="70000" lnSpcReduction="20000"/>
          </a:bodyPr>
          <a:lstStyle/>
          <a:p>
            <a:pPr marL="0" indent="0">
              <a:lnSpc>
                <a:spcPct val="120000"/>
              </a:lnSpc>
              <a:spcBef>
                <a:spcPts val="0"/>
              </a:spcBef>
              <a:buNone/>
            </a:pPr>
            <a:r>
              <a:rPr lang="en-US" dirty="0"/>
              <a:t>// </a:t>
            </a:r>
            <a:r>
              <a:rPr lang="en-US" dirty="0" err="1"/>
              <a:t>favorites_service.dart</a:t>
            </a:r>
            <a:endParaRPr lang="en-US" dirty="0"/>
          </a:p>
          <a:p>
            <a:pPr marL="0" indent="0">
              <a:lnSpc>
                <a:spcPct val="120000"/>
              </a:lnSpc>
              <a:spcBef>
                <a:spcPts val="0"/>
              </a:spcBef>
              <a:buNone/>
            </a:pPr>
            <a:r>
              <a:rPr lang="en-US" dirty="0"/>
              <a:t>import '</a:t>
            </a:r>
            <a:r>
              <a:rPr lang="en-US" dirty="0" err="1"/>
              <a:t>package:firebase_analytics</a:t>
            </a:r>
            <a:r>
              <a:rPr lang="en-US" dirty="0"/>
              <a:t>/</a:t>
            </a:r>
            <a:r>
              <a:rPr lang="en-US" dirty="0" err="1"/>
              <a:t>firebase_analytics.dart</a:t>
            </a:r>
            <a:r>
              <a:rPr lang="en-US" dirty="0"/>
              <a:t>';</a:t>
            </a:r>
          </a:p>
          <a:p>
            <a:pPr marL="0" indent="0">
              <a:lnSpc>
                <a:spcPct val="120000"/>
              </a:lnSpc>
              <a:spcBef>
                <a:spcPts val="0"/>
              </a:spcBef>
              <a:buNone/>
            </a:pPr>
            <a:r>
              <a:rPr lang="en-US" dirty="0"/>
              <a:t>import '</a:t>
            </a:r>
            <a:r>
              <a:rPr lang="en-US" dirty="0" err="1"/>
              <a:t>package:riverpod_annotation</a:t>
            </a:r>
            <a:r>
              <a:rPr lang="en-US" dirty="0"/>
              <a:t>/</a:t>
            </a:r>
            <a:r>
              <a:rPr lang="en-US" dirty="0" err="1"/>
              <a:t>riverpod_annotation.dart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import '../../firebase/</a:t>
            </a:r>
            <a:r>
              <a:rPr lang="en-US" dirty="0" err="1"/>
              <a:t>firebase_remote_config_service.dart</a:t>
            </a:r>
            <a:r>
              <a:rPr lang="en-US" dirty="0"/>
              <a:t>'; // add</a:t>
            </a:r>
          </a:p>
          <a:p>
            <a:pPr marL="0" indent="0">
              <a:lnSpc>
                <a:spcPct val="120000"/>
              </a:lnSpc>
              <a:spcBef>
                <a:spcPts val="0"/>
              </a:spcBef>
              <a:buNone/>
            </a:pPr>
            <a:r>
              <a:rPr lang="en-US" dirty="0"/>
              <a:t>import '</a:t>
            </a:r>
            <a:r>
              <a:rPr lang="en-US" dirty="0" err="1"/>
              <a:t>enums</a:t>
            </a:r>
            <a:r>
              <a:rPr lang="en-US" dirty="0"/>
              <a:t>/</a:t>
            </a:r>
            <a:r>
              <a:rPr lang="en-US" dirty="0" err="1"/>
              <a:t>favorite_button_type.dart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part '</a:t>
            </a:r>
            <a:r>
              <a:rPr lang="en-US" dirty="0" err="1"/>
              <a:t>favorites_service.g.dart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FavoritesService</a:t>
            </a:r>
            <a:r>
              <a:rPr lang="en-US" dirty="0"/>
              <a:t> </a:t>
            </a:r>
            <a:r>
              <a:rPr lang="en-US" dirty="0" err="1"/>
              <a:t>favoritesService</a:t>
            </a:r>
            <a:r>
              <a:rPr lang="en-US" dirty="0"/>
              <a:t>(</a:t>
            </a:r>
            <a:r>
              <a:rPr lang="en-US" dirty="0" err="1"/>
              <a:t>FavoritesServiceRef</a:t>
            </a:r>
            <a:r>
              <a:rPr lang="en-US" dirty="0"/>
              <a:t> ref) {</a:t>
            </a:r>
          </a:p>
          <a:p>
            <a:pPr marL="0" indent="0">
              <a:lnSpc>
                <a:spcPct val="120000"/>
              </a:lnSpc>
              <a:spcBef>
                <a:spcPts val="0"/>
              </a:spcBef>
              <a:buNone/>
            </a:pPr>
            <a:r>
              <a:rPr lang="en-US" dirty="0"/>
              <a:t>  return </a:t>
            </a:r>
            <a:r>
              <a:rPr lang="en-US" dirty="0" err="1"/>
              <a:t>FavoritesService</a:t>
            </a:r>
            <a:r>
              <a:rPr lang="en-US" dirty="0"/>
              <a:t>(</a:t>
            </a:r>
          </a:p>
          <a:p>
            <a:pPr marL="0" indent="0">
              <a:lnSpc>
                <a:spcPct val="120000"/>
              </a:lnSpc>
              <a:spcBef>
                <a:spcPts val="0"/>
              </a:spcBef>
              <a:buNone/>
            </a:pPr>
            <a:r>
              <a:rPr lang="en-US" dirty="0"/>
              <a:t>    analytics: </a:t>
            </a:r>
            <a:r>
              <a:rPr lang="en-US" dirty="0" err="1"/>
              <a:t>FirebaseAnalytics.instance</a:t>
            </a:r>
            <a:r>
              <a:rPr lang="en-US" dirty="0"/>
              <a:t>,  // add</a:t>
            </a:r>
          </a:p>
          <a:p>
            <a:pPr marL="0" indent="0">
              <a:lnSpc>
                <a:spcPct val="120000"/>
              </a:lnSpc>
              <a:spcBef>
                <a:spcPts val="0"/>
              </a:spcBef>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t>
            </a:r>
            <a:r>
              <a:rPr lang="en-US" dirty="0" smtClean="0"/>
              <a:t>add );}</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a:t>bool </a:t>
            </a:r>
            <a:r>
              <a:rPr lang="en-US" dirty="0" err="1"/>
              <a:t>favoritesEnabled</a:t>
            </a:r>
            <a:r>
              <a:rPr lang="en-US" dirty="0"/>
              <a:t>(</a:t>
            </a:r>
            <a:r>
              <a:rPr lang="en-US" dirty="0" err="1"/>
              <a:t>FavoritesEnabledRef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favoritesServiceProvider</a:t>
            </a:r>
            <a:r>
              <a:rPr lang="en-US" dirty="0"/>
              <a:t>).</a:t>
            </a:r>
            <a:r>
              <a:rPr lang="en-US" dirty="0" err="1"/>
              <a:t>favoritesEnabled</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FavoriteButtonType</a:t>
            </a:r>
            <a:r>
              <a:rPr lang="en-US" dirty="0"/>
              <a:t> </a:t>
            </a:r>
            <a:r>
              <a:rPr lang="en-US" dirty="0" err="1"/>
              <a:t>favoriteButtonType</a:t>
            </a:r>
            <a:r>
              <a:rPr lang="en-US" dirty="0"/>
              <a:t>(</a:t>
            </a:r>
            <a:r>
              <a:rPr lang="en-US" dirty="0" err="1"/>
              <a:t>FavoriteButtonTypeRef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favoritesServiceProvider</a:t>
            </a:r>
            <a:r>
              <a:rPr lang="en-US" dirty="0"/>
              <a:t>).</a:t>
            </a:r>
            <a:r>
              <a:rPr lang="en-US" dirty="0" err="1"/>
              <a:t>favoriteButtonType</a:t>
            </a:r>
            <a:r>
              <a:rPr lang="en-US" dirty="0" smtClean="0"/>
              <a:t>();}</a:t>
            </a:r>
            <a:endParaRPr lang="en-US" dirty="0"/>
          </a:p>
        </p:txBody>
      </p:sp>
    </p:spTree>
    <p:extLst>
      <p:ext uri="{BB962C8B-B14F-4D97-AF65-F5344CB8AC3E}">
        <p14:creationId xmlns:p14="http://schemas.microsoft.com/office/powerpoint/2010/main" val="1773612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dirty="0"/>
          </a:p>
        </p:txBody>
      </p:sp>
      <p:pic>
        <p:nvPicPr>
          <p:cNvPr id="6146" name="Picture 2" descr="Capture"/>
          <p:cNvPicPr>
            <a:picLocks noChangeAspect="1" noChangeArrowheads="1"/>
          </p:cNvPicPr>
          <p:nvPr/>
        </p:nvPicPr>
        <p:blipFill rotWithShape="1">
          <a:blip r:embed="rId3">
            <a:extLst>
              <a:ext uri="{28A0092B-C50C-407E-A947-70E740481C1C}">
                <a14:useLocalDpi xmlns:a14="http://schemas.microsoft.com/office/drawing/2010/main" val="0"/>
              </a:ext>
            </a:extLst>
          </a:blip>
          <a:srcRect l="15974" t="28576" r="30352" b="3525"/>
          <a:stretch/>
        </p:blipFill>
        <p:spPr bwMode="auto">
          <a:xfrm>
            <a:off x="0" y="-249152"/>
            <a:ext cx="8040415" cy="710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210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6626" name="Picture 2" descr="https://habrastorage.org/r/w1560/getpro/habr/upload_files/839/314/656/8393146564c6de4325e5161c40f86b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4858"/>
            <a:ext cx="12192000" cy="561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6021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A/B </a:t>
            </a:r>
            <a:r>
              <a:rPr lang="ru-RU" dirty="0" smtClean="0"/>
              <a:t>тестирование</a:t>
            </a:r>
            <a:endParaRPr lang="en-US" dirty="0"/>
          </a:p>
        </p:txBody>
      </p:sp>
      <p:sp>
        <p:nvSpPr>
          <p:cNvPr id="3" name="Объект 2"/>
          <p:cNvSpPr>
            <a:spLocks noGrp="1"/>
          </p:cNvSpPr>
          <p:nvPr>
            <p:ph idx="1"/>
          </p:nvPr>
        </p:nvSpPr>
        <p:spPr/>
        <p:txBody>
          <a:bodyPr/>
          <a:lstStyle/>
          <a:p>
            <a:endParaRPr lang="en-US"/>
          </a:p>
        </p:txBody>
      </p:sp>
      <p:pic>
        <p:nvPicPr>
          <p:cNvPr id="27650" name="Picture 2" descr="https://habrastorage.org/r/w1560/getpro/habr/upload_files/15f/9e3/25f/15f9e325fc0cbbc00124d2ac2149de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080" y="1690688"/>
            <a:ext cx="14592300" cy="479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2121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0515600" cy="6858000"/>
          </a:xfrm>
        </p:spPr>
        <p:txBody>
          <a:bodyPr>
            <a:normAutofit fontScale="85000" lnSpcReduction="20000"/>
          </a:bodyPr>
          <a:lstStyle/>
          <a:p>
            <a:pPr marL="0" indent="0">
              <a:buNone/>
            </a:pPr>
            <a:r>
              <a:rPr lang="en-US" dirty="0"/>
              <a:t>// </a:t>
            </a:r>
            <a:r>
              <a:rPr lang="en-US" dirty="0" err="1"/>
              <a:t>firebase_remote_config_service.dart</a:t>
            </a:r>
            <a:endParaRPr lang="en-US" dirty="0"/>
          </a:p>
          <a:p>
            <a:pPr marL="0" indent="0">
              <a:buNone/>
            </a:pPr>
            <a:r>
              <a:rPr lang="en-US" dirty="0"/>
              <a:t>class </a:t>
            </a:r>
            <a:r>
              <a:rPr lang="en-US" dirty="0" err="1"/>
              <a:t>FirebaseRemoteConfigService</a:t>
            </a:r>
            <a:r>
              <a:rPr lang="en-US" dirty="0"/>
              <a:t> {</a:t>
            </a:r>
          </a:p>
          <a:p>
            <a:pPr marL="0" indent="0">
              <a:buNone/>
            </a:pPr>
            <a:r>
              <a:rPr lang="en-US" dirty="0"/>
              <a:t>  // &lt;...&gt;</a:t>
            </a:r>
          </a:p>
          <a:p>
            <a:pPr marL="0" indent="0">
              <a:buNone/>
            </a:pPr>
            <a:endParaRPr lang="en-US" dirty="0"/>
          </a:p>
          <a:p>
            <a:pPr marL="0" indent="0">
              <a:buNone/>
            </a:pPr>
            <a:r>
              <a:rPr lang="en-US" dirty="0"/>
              <a:t>    String </a:t>
            </a:r>
            <a:r>
              <a:rPr lang="en-US" dirty="0" err="1"/>
              <a:t>getFavoriteButtonType</a:t>
            </a:r>
            <a:r>
              <a:rPr lang="en-US" dirty="0"/>
              <a:t>() =&gt; </a:t>
            </a:r>
            <a:r>
              <a:rPr lang="en-US" dirty="0" err="1"/>
              <a:t>firebaseRemoteConfig.getString</a:t>
            </a:r>
            <a:r>
              <a:rPr lang="en-US" dirty="0"/>
              <a:t>('</a:t>
            </a:r>
            <a:r>
              <a:rPr lang="en-US" dirty="0" err="1"/>
              <a:t>favorite_button_type</a:t>
            </a:r>
            <a:r>
              <a:rPr lang="en-US" dirty="0"/>
              <a:t>');</a:t>
            </a:r>
          </a:p>
          <a:p>
            <a:pPr marL="0" indent="0">
              <a:buNone/>
            </a:pPr>
            <a:r>
              <a:rPr lang="en-US" dirty="0" smtClean="0"/>
              <a:t>}</a:t>
            </a:r>
            <a:endParaRPr lang="ru-RU" dirty="0" smtClean="0"/>
          </a:p>
          <a:p>
            <a:pPr marL="0" indent="0">
              <a:buNone/>
            </a:pPr>
            <a:endParaRPr lang="ru-RU" dirty="0"/>
          </a:p>
          <a:p>
            <a:pPr marL="0" indent="0">
              <a:buNone/>
            </a:pPr>
            <a:r>
              <a:rPr lang="en-US" dirty="0"/>
              <a:t>// </a:t>
            </a:r>
            <a:r>
              <a:rPr lang="en-US" dirty="0" err="1"/>
              <a:t>favorites_service.dart</a:t>
            </a:r>
            <a:endParaRPr lang="en-US" dirty="0"/>
          </a:p>
          <a:p>
            <a:pPr marL="0" indent="0">
              <a:buNone/>
            </a:pPr>
            <a:r>
              <a:rPr lang="en-US" dirty="0"/>
              <a:t>class </a:t>
            </a:r>
            <a:r>
              <a:rPr lang="en-US" dirty="0" err="1"/>
              <a:t>FavoritesService</a:t>
            </a:r>
            <a:r>
              <a:rPr lang="en-US" dirty="0"/>
              <a:t> {</a:t>
            </a:r>
          </a:p>
          <a:p>
            <a:pPr marL="0" indent="0">
              <a:buNone/>
            </a:pPr>
            <a:r>
              <a:rPr lang="en-US" dirty="0"/>
              <a:t>  // &lt;...&gt;</a:t>
            </a:r>
          </a:p>
          <a:p>
            <a:pPr marL="0" indent="0">
              <a:buNone/>
            </a:pPr>
            <a:endParaRPr lang="en-US" dirty="0"/>
          </a:p>
          <a:p>
            <a:pPr marL="0" indent="0">
              <a:buNone/>
            </a:pPr>
            <a:r>
              <a:rPr lang="en-US" dirty="0"/>
              <a:t>  </a:t>
            </a:r>
            <a:r>
              <a:rPr lang="en-US" dirty="0" err="1"/>
              <a:t>FavoriteButtonType</a:t>
            </a:r>
            <a:r>
              <a:rPr lang="en-US" dirty="0"/>
              <a:t> </a:t>
            </a:r>
            <a:r>
              <a:rPr lang="en-US" dirty="0" err="1"/>
              <a:t>favoriteButtonType</a:t>
            </a:r>
            <a:r>
              <a:rPr lang="en-US" dirty="0"/>
              <a:t>() {</a:t>
            </a:r>
          </a:p>
          <a:p>
            <a:pPr marL="0" indent="0">
              <a:buNone/>
            </a:pPr>
            <a:r>
              <a:rPr lang="en-US" dirty="0"/>
              <a:t>    final type = </a:t>
            </a:r>
            <a:r>
              <a:rPr lang="en-US" dirty="0" err="1"/>
              <a:t>firebaseRemoteConfigService.getFavoriteButtonType</a:t>
            </a:r>
            <a:r>
              <a:rPr lang="en-US" dirty="0"/>
              <a:t>();</a:t>
            </a:r>
          </a:p>
          <a:p>
            <a:pPr marL="0" indent="0">
              <a:buNone/>
            </a:pPr>
            <a:endParaRPr lang="en-US" dirty="0"/>
          </a:p>
          <a:p>
            <a:pPr marL="0" indent="0">
              <a:buNone/>
            </a:pPr>
            <a:r>
              <a:rPr lang="en-US" dirty="0"/>
              <a:t>    return </a:t>
            </a:r>
            <a:r>
              <a:rPr lang="en-US" dirty="0" err="1"/>
              <a:t>FavoriteButtonType.fromString</a:t>
            </a:r>
            <a:r>
              <a:rPr lang="en-US" dirty="0"/>
              <a:t>(type);</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3247520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a:t>
            </a:r>
            <a:r>
              <a:rPr lang="en-US" dirty="0"/>
              <a:t>A/B </a:t>
            </a:r>
            <a:r>
              <a:rPr lang="ru-RU" dirty="0"/>
              <a:t>теста</a:t>
            </a:r>
            <a:br>
              <a:rPr lang="ru-RU" dirty="0"/>
            </a:br>
            <a:endParaRPr lang="en-US" dirty="0"/>
          </a:p>
        </p:txBody>
      </p:sp>
      <p:sp>
        <p:nvSpPr>
          <p:cNvPr id="3" name="Объект 2"/>
          <p:cNvSpPr>
            <a:spLocks noGrp="1"/>
          </p:cNvSpPr>
          <p:nvPr>
            <p:ph idx="1"/>
          </p:nvPr>
        </p:nvSpPr>
        <p:spPr/>
        <p:txBody>
          <a:bodyPr/>
          <a:lstStyle/>
          <a:p>
            <a:endParaRPr lang="en-US"/>
          </a:p>
        </p:txBody>
      </p:sp>
      <p:pic>
        <p:nvPicPr>
          <p:cNvPr id="29698" name="Picture 2" descr="https://habrastorage.org/r/w1560/getpro/habr/upload_files/932/c8c/fbd/932c8cfbd58b542cd6133c38cc57e8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7164"/>
            <a:ext cx="12192000" cy="411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624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0722" name="Picture 2" descr="https://habrastorage.org/r/w1560/getpro/habr/upload_files/1b4/841/728/1b4841728878352aa980d1029b6a8bc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 y="1203960"/>
            <a:ext cx="12182426" cy="455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9726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1746" name="Picture 2" descr="https://habrastorage.org/r/w1560/getpro/habr/upload_files/126/541/710/126541710d7a27738dd2f4f96bc965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2775"/>
            <a:ext cx="12192000" cy="449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783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2770" name="Picture 2" descr="https://habrastorage.org/r/w1560/getpro/habr/upload_files/637/0ce/d50/6370ced509d01c86aa7e037372ec89d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 y="1"/>
            <a:ext cx="11896601" cy="668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0883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3794" name="Picture 2" descr="https://habrastorage.org/r/w1560/getpro/habr/upload_files/de2/bae/b8a/de2baeb8a38cc5b62a7d33ee6a1de3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65125"/>
            <a:ext cx="1305771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810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Результаты </a:t>
            </a:r>
            <a:r>
              <a:rPr lang="en-US" dirty="0"/>
              <a:t>A/B-</a:t>
            </a:r>
            <a:r>
              <a:rPr lang="ru-RU" dirty="0" smtClean="0"/>
              <a:t>тестирования</a:t>
            </a:r>
            <a:endParaRPr lang="en-US" dirty="0"/>
          </a:p>
        </p:txBody>
      </p:sp>
      <p:sp>
        <p:nvSpPr>
          <p:cNvPr id="3" name="Объект 2"/>
          <p:cNvSpPr>
            <a:spLocks noGrp="1"/>
          </p:cNvSpPr>
          <p:nvPr>
            <p:ph idx="1"/>
          </p:nvPr>
        </p:nvSpPr>
        <p:spPr/>
        <p:txBody>
          <a:bodyPr/>
          <a:lstStyle/>
          <a:p>
            <a:endParaRPr lang="en-US"/>
          </a:p>
        </p:txBody>
      </p:sp>
      <p:pic>
        <p:nvPicPr>
          <p:cNvPr id="34818" name="Picture 2" descr="https://habrastorage.org/r/w1560/getpro/habr/upload_files/790/702/e11/790702e11b0c68aecda4bbb3528969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7" y="1478476"/>
            <a:ext cx="9902825" cy="5567166"/>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a:blip r:embed="rId4"/>
          <a:stretch>
            <a:fillRect/>
          </a:stretch>
        </p:blipFill>
        <p:spPr>
          <a:xfrm>
            <a:off x="7150735" y="1248534"/>
            <a:ext cx="12270911" cy="1752988"/>
          </a:xfrm>
          <a:prstGeom prst="rect">
            <a:avLst/>
          </a:prstGeom>
        </p:spPr>
      </p:pic>
    </p:spTree>
    <p:extLst>
      <p:ext uri="{BB962C8B-B14F-4D97-AF65-F5344CB8AC3E}">
        <p14:creationId xmlns:p14="http://schemas.microsoft.com/office/powerpoint/2010/main" val="30015143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6673" y="0"/>
            <a:ext cx="9825789" cy="892426"/>
          </a:xfrm>
        </p:spPr>
        <p:txBody>
          <a:bodyPr/>
          <a:lstStyle/>
          <a:p>
            <a:r>
              <a:rPr lang="ru-RU" dirty="0" smtClean="0"/>
              <a:t>Выводы</a:t>
            </a:r>
            <a:endParaRPr lang="en-US" dirty="0"/>
          </a:p>
        </p:txBody>
      </p:sp>
      <p:sp>
        <p:nvSpPr>
          <p:cNvPr id="3" name="Объект 2"/>
          <p:cNvSpPr>
            <a:spLocks noGrp="1"/>
          </p:cNvSpPr>
          <p:nvPr>
            <p:ph idx="1"/>
          </p:nvPr>
        </p:nvSpPr>
        <p:spPr>
          <a:xfrm>
            <a:off x="0" y="850232"/>
            <a:ext cx="9234561" cy="6007768"/>
          </a:xfrm>
        </p:spPr>
        <p:txBody>
          <a:bodyPr>
            <a:normAutofit lnSpcReduction="10000"/>
          </a:bodyPr>
          <a:lstStyle/>
          <a:p>
            <a:r>
              <a:rPr lang="ru-RU" sz="3200" dirty="0"/>
              <a:t>Вы можете использовать </a:t>
            </a:r>
            <a:r>
              <a:rPr lang="ru-RU" sz="3200" dirty="0" err="1"/>
              <a:t>Firebase</a:t>
            </a:r>
            <a:r>
              <a:rPr lang="ru-RU" sz="3200" dirty="0"/>
              <a:t> </a:t>
            </a:r>
            <a:r>
              <a:rPr lang="ru-RU" sz="3200" dirty="0" err="1"/>
              <a:t>Remote</a:t>
            </a:r>
            <a:r>
              <a:rPr lang="ru-RU" sz="3200" dirty="0"/>
              <a:t> </a:t>
            </a:r>
            <a:r>
              <a:rPr lang="ru-RU" sz="3200" dirty="0" err="1"/>
              <a:t>Config</a:t>
            </a:r>
            <a:r>
              <a:rPr lang="ru-RU" sz="3200" dirty="0"/>
              <a:t> для предоставления различных значений вашему приложению и последующего их изменения на лету.</a:t>
            </a:r>
          </a:p>
          <a:p>
            <a:r>
              <a:rPr lang="ru-RU" sz="3200" dirty="0"/>
              <a:t>Используйте "условия" для предоставления различных значений конфигурации для ваших пользователей.</a:t>
            </a:r>
          </a:p>
          <a:p>
            <a:r>
              <a:rPr lang="ru-RU" sz="3200" dirty="0"/>
              <a:t>Используйте </a:t>
            </a:r>
            <a:r>
              <a:rPr lang="ru-RU" sz="3200" dirty="0" err="1"/>
              <a:t>Firebase</a:t>
            </a:r>
            <a:r>
              <a:rPr lang="ru-RU" sz="3200" dirty="0"/>
              <a:t> </a:t>
            </a:r>
            <a:r>
              <a:rPr lang="ru-RU" sz="3200" dirty="0" err="1"/>
              <a:t>Remote</a:t>
            </a:r>
            <a:r>
              <a:rPr lang="ru-RU" sz="3200" dirty="0"/>
              <a:t> </a:t>
            </a:r>
            <a:r>
              <a:rPr lang="ru-RU" sz="3200" dirty="0" err="1"/>
              <a:t>Config</a:t>
            </a:r>
            <a:r>
              <a:rPr lang="ru-RU" sz="3200" dirty="0"/>
              <a:t> для </a:t>
            </a:r>
            <a:r>
              <a:rPr lang="ru-RU" sz="3200" dirty="0" err="1"/>
              <a:t>feature</a:t>
            </a:r>
            <a:r>
              <a:rPr lang="ru-RU" sz="3200" dirty="0"/>
              <a:t> </a:t>
            </a:r>
            <a:r>
              <a:rPr lang="ru-RU" sz="3200" dirty="0" err="1"/>
              <a:t>flagging</a:t>
            </a:r>
            <a:r>
              <a:rPr lang="ru-RU" sz="3200" dirty="0"/>
              <a:t> и постепенного внедрения новых возможностей.</a:t>
            </a:r>
          </a:p>
          <a:p>
            <a:r>
              <a:rPr lang="ru-RU" sz="3200" dirty="0"/>
              <a:t>И не забывайте использовать A/B-тесты для подтверждения своих предположений и обеспечения наилучшего опыта для ваших пользователей.</a:t>
            </a:r>
          </a:p>
          <a:p>
            <a:pPr marL="0" indent="0">
              <a:buNone/>
            </a:pPr>
            <a:endParaRPr lang="en-US"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4561" y="1"/>
            <a:ext cx="2711116" cy="2711116"/>
          </a:xfrm>
          <a:prstGeom prst="rect">
            <a:avLst/>
          </a:prstGeom>
        </p:spPr>
      </p:pic>
    </p:spTree>
    <p:extLst>
      <p:ext uri="{BB962C8B-B14F-4D97-AF65-F5344CB8AC3E}">
        <p14:creationId xmlns:p14="http://schemas.microsoft.com/office/powerpoint/2010/main" val="100962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Development</a:t>
            </a:r>
            <a:br>
              <a:rPr lang="en-US" b="1" dirty="0"/>
            </a:br>
            <a:endParaRPr lang="en-US" dirty="0"/>
          </a:p>
        </p:txBody>
      </p:sp>
      <p:sp>
        <p:nvSpPr>
          <p:cNvPr id="3" name="Объект 2"/>
          <p:cNvSpPr>
            <a:spLocks noGrp="1"/>
          </p:cNvSpPr>
          <p:nvPr>
            <p:ph idx="1"/>
          </p:nvPr>
        </p:nvSpPr>
        <p:spPr>
          <a:xfrm>
            <a:off x="223345" y="1258065"/>
            <a:ext cx="10515600" cy="5489575"/>
          </a:xfrm>
        </p:spPr>
        <p:txBody>
          <a:bodyPr>
            <a:normAutofit lnSpcReduction="10000"/>
          </a:bodyPr>
          <a:lstStyle/>
          <a:p>
            <a:pPr marL="0" indent="0">
              <a:buNone/>
            </a:pPr>
            <a:r>
              <a:rPr lang="en-US" dirty="0" smtClean="0"/>
              <a:t>class _</a:t>
            </a:r>
            <a:r>
              <a:rPr lang="en-US" dirty="0" err="1" smtClean="0"/>
              <a:t>HomeState</a:t>
            </a:r>
            <a:r>
              <a:rPr lang="en-US" dirty="0" smtClean="0"/>
              <a:t> extends State&lt;Home&gt; {</a:t>
            </a:r>
          </a:p>
          <a:p>
            <a:pPr marL="0" indent="0">
              <a:buNone/>
            </a:pPr>
            <a:r>
              <a:rPr lang="en-US" dirty="0" smtClean="0"/>
              <a:t>  @override</a:t>
            </a:r>
          </a:p>
          <a:p>
            <a:pPr marL="0" indent="0">
              <a:buNone/>
            </a:pPr>
            <a:r>
              <a:rPr lang="en-US" dirty="0" smtClean="0"/>
              <a:t>  Widget build(</a:t>
            </a:r>
            <a:r>
              <a:rPr lang="en-US" dirty="0" err="1" smtClean="0"/>
              <a:t>BuildContext</a:t>
            </a:r>
            <a:r>
              <a:rPr lang="en-US" dirty="0" smtClean="0"/>
              <a:t> context) {</a:t>
            </a:r>
          </a:p>
          <a:p>
            <a:pPr marL="0" indent="0">
              <a:buNone/>
            </a:pPr>
            <a:r>
              <a:rPr lang="en-US" dirty="0" smtClean="0"/>
              <a:t>    return Container(</a:t>
            </a:r>
          </a:p>
          <a:p>
            <a:pPr marL="0" indent="0">
              <a:buNone/>
            </a:pPr>
            <a:r>
              <a:rPr lang="en-US" dirty="0" smtClean="0"/>
              <a:t>    );</a:t>
            </a:r>
          </a:p>
          <a:p>
            <a:pPr marL="0" indent="0">
              <a:buNone/>
            </a:pPr>
            <a:endParaRPr lang="en-US" dirty="0" smtClean="0"/>
          </a:p>
          <a:p>
            <a:pPr marL="0" indent="0">
              <a:buNone/>
            </a:pPr>
            <a:r>
              <a:rPr lang="en-US" dirty="0" smtClean="0"/>
              <a:t>import '</a:t>
            </a:r>
            <a:r>
              <a:rPr lang="en-US" dirty="0" err="1" smtClean="0"/>
              <a:t>package:flutter</a:t>
            </a:r>
            <a:r>
              <a:rPr lang="en-US" dirty="0" smtClean="0"/>
              <a:t>/</a:t>
            </a:r>
            <a:r>
              <a:rPr lang="en-US" dirty="0" err="1" smtClean="0"/>
              <a:t>material.dart</a:t>
            </a:r>
            <a:r>
              <a:rPr lang="en-US" dirty="0" smtClean="0"/>
              <a:t>';</a:t>
            </a:r>
          </a:p>
          <a:p>
            <a:pPr marL="0" indent="0">
              <a:buNone/>
            </a:pPr>
            <a:r>
              <a:rPr lang="en-US" dirty="0" smtClean="0"/>
              <a:t>import '</a:t>
            </a:r>
            <a:r>
              <a:rPr lang="en-US" dirty="0" err="1" smtClean="0"/>
              <a:t>home.dart</a:t>
            </a:r>
            <a:r>
              <a:rPr lang="en-US" dirty="0" smtClean="0"/>
              <a:t>'</a:t>
            </a:r>
          </a:p>
          <a:p>
            <a:pPr marL="0" indent="0">
              <a:buNone/>
            </a:pPr>
            <a:r>
              <a:rPr lang="en-US" dirty="0" smtClean="0"/>
              <a:t>void main() {</a:t>
            </a:r>
          </a:p>
          <a:p>
            <a:pPr marL="0" indent="0">
              <a:buNone/>
            </a:pPr>
            <a:r>
              <a:rPr lang="en-US" dirty="0" smtClean="0"/>
              <a:t>  </a:t>
            </a:r>
            <a:r>
              <a:rPr lang="en-US" dirty="0" err="1" smtClean="0"/>
              <a:t>runApp</a:t>
            </a:r>
            <a:r>
              <a:rPr lang="en-US" dirty="0" smtClean="0"/>
              <a:t>(Home());</a:t>
            </a:r>
          </a:p>
          <a:p>
            <a:pPr marL="0" indent="0">
              <a:buNone/>
            </a:pPr>
            <a:r>
              <a:rPr lang="en-US" dirty="0" smtClean="0"/>
              <a:t>}</a:t>
            </a:r>
            <a:endParaRPr lang="en-US" dirty="0"/>
          </a:p>
        </p:txBody>
      </p:sp>
    </p:spTree>
    <p:extLst>
      <p:ext uri="{BB962C8B-B14F-4D97-AF65-F5344CB8AC3E}">
        <p14:creationId xmlns:p14="http://schemas.microsoft.com/office/powerpoint/2010/main" val="197315744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5962</Words>
  <Application>Microsoft Office PowerPoint</Application>
  <PresentationFormat>Широкоэкранный</PresentationFormat>
  <Paragraphs>936</Paragraphs>
  <Slides>89</Slides>
  <Notes>81</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89</vt:i4>
      </vt:variant>
    </vt:vector>
  </HeadingPairs>
  <TitlesOfParts>
    <vt:vector size="93" baseType="lpstr">
      <vt:lpstr>Arial</vt:lpstr>
      <vt:lpstr>Calibri</vt:lpstr>
      <vt:lpstr>Calibri Light</vt:lpstr>
      <vt:lpstr>Тема Office</vt:lpstr>
      <vt:lpstr>Firebase</vt:lpstr>
      <vt:lpstr>Firebase Products</vt:lpstr>
      <vt:lpstr>Cloud Firestore</vt:lpstr>
      <vt:lpstr>Презентация PowerPoint</vt:lpstr>
      <vt:lpstr>Презентация PowerPoint</vt:lpstr>
      <vt:lpstr>Презентация PowerPoint</vt:lpstr>
      <vt:lpstr>IOS</vt:lpstr>
      <vt:lpstr>Презентация PowerPoint</vt:lpstr>
      <vt:lpstr>Development </vt:lpstr>
      <vt:lpstr>Презентация PowerPoint</vt:lpstr>
      <vt:lpstr>Презентация PowerPoint</vt:lpstr>
      <vt:lpstr>Презентация PowerPoint</vt:lpstr>
      <vt:lpstr>RaisedButton(               child: Text("Add"),               onPressed: null,               ),</vt:lpstr>
      <vt:lpstr>Презентация PowerPoint</vt:lpstr>
      <vt:lpstr>Презентация PowerPoint</vt:lpstr>
      <vt:lpstr>Презентация PowerPoint</vt:lpstr>
      <vt:lpstr>RaisedButton(               child: Text("Add"),               onPressed: (){                  add();                },               ),</vt:lpstr>
      <vt:lpstr>Презентация PowerPoint</vt:lpstr>
      <vt:lpstr>Презентация PowerPoint</vt:lpstr>
      <vt:lpstr>Презентация PowerPoint</vt:lpstr>
      <vt:lpstr>Презентация PowerPoint</vt:lpstr>
      <vt:lpstr>Презентация PowerPoint</vt:lpstr>
      <vt:lpstr>Firebase Authentication</vt:lpstr>
      <vt:lpstr>Check current auth state</vt:lpstr>
      <vt:lpstr>authStateChanges()</vt:lpstr>
      <vt:lpstr>idTokenChanges()</vt:lpstr>
      <vt:lpstr>userChanges()</vt:lpstr>
      <vt:lpstr>Сохранение состояние аутентификации</vt:lpstr>
      <vt:lpstr>Manage Users in Firebase. Create a user</vt:lpstr>
      <vt:lpstr>Manage Users in Firebase. Get a user's profile</vt:lpstr>
      <vt:lpstr>Get a user's provider-specific profile information</vt:lpstr>
      <vt:lpstr>Manage Users in Firebase</vt:lpstr>
      <vt:lpstr>Презентация PowerPoint</vt:lpstr>
      <vt:lpstr>Firebase Remote Config</vt:lpstr>
      <vt:lpstr>Grow app engagement and reduce risk</vt:lpstr>
      <vt:lpstr>Confidently manage and release new features</vt:lpstr>
      <vt:lpstr>Personalize your app with AI</vt:lpstr>
      <vt:lpstr>Run experiments to test ideas</vt:lpstr>
      <vt:lpstr>Halfbrick increases revenue by 16% with Remote Config personalization</vt:lpstr>
      <vt:lpstr>Flutter Forward agenda приложение</vt:lpstr>
      <vt:lpstr>Информация о событии</vt:lpstr>
      <vt:lpstr>Презентация PowerPoint</vt:lpstr>
      <vt:lpstr>Презентация PowerPoint</vt:lpstr>
      <vt:lpstr>Презентация PowerPoint</vt:lpstr>
      <vt:lpstr>Проблемы представленного приложения</vt:lpstr>
      <vt:lpstr>Настройка Firebase</vt:lpstr>
      <vt:lpstr>Презентация PowerPoint</vt:lpstr>
      <vt:lpstr>Презентация PowerPoint</vt:lpstr>
      <vt:lpstr>Презентация PowerPoint</vt:lpstr>
      <vt:lpstr>flutterfire configure -p &lt;project_id&gt;</vt:lpstr>
      <vt:lpstr>Презентация PowerPoint</vt:lpstr>
      <vt:lpstr>Использование параметров Firebase Remote Config </vt:lpstr>
      <vt:lpstr>Презентация PowerPoint</vt:lpstr>
      <vt:lpstr>Презентация PowerPoint</vt:lpstr>
      <vt:lpstr>Антистратегии</vt:lpstr>
      <vt:lpstr>Антистратегии</vt:lpstr>
      <vt:lpstr>Презентация PowerPoint</vt:lpstr>
      <vt:lpstr>Презентация PowerPoint</vt:lpstr>
      <vt:lpstr>Презентация PowerPoint</vt:lpstr>
      <vt:lpstr>Презентация PowerPoint</vt:lpstr>
      <vt:lpstr>Использование "условий" в Firebase Remote Config</vt:lpstr>
      <vt:lpstr>Модальное окно обновления приложения</vt:lpstr>
      <vt:lpstr>Презентация PowerPoint</vt:lpstr>
      <vt:lpstr>Презентация PowerPoint</vt:lpstr>
      <vt:lpstr>Презентация PowerPoint</vt:lpstr>
      <vt:lpstr>Презентация PowerPoint</vt:lpstr>
      <vt:lpstr>Презентация PowerPoint</vt:lpstr>
      <vt:lpstr>Уведомление о прямой трансляции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Feature flagging</vt:lpstr>
      <vt:lpstr>Презентация PowerPoint</vt:lpstr>
      <vt:lpstr>Презентация PowerPoint</vt:lpstr>
      <vt:lpstr>Презентация PowerPoint</vt:lpstr>
      <vt:lpstr>Презентация PowerPoint</vt:lpstr>
      <vt:lpstr>Презентация PowerPoint</vt:lpstr>
      <vt:lpstr>A/B тестирование</vt:lpstr>
      <vt:lpstr>Презентация PowerPoint</vt:lpstr>
      <vt:lpstr>Создание A/B теста </vt:lpstr>
      <vt:lpstr>Презентация PowerPoint</vt:lpstr>
      <vt:lpstr>Презентация PowerPoint</vt:lpstr>
      <vt:lpstr>Презентация PowerPoint</vt:lpstr>
      <vt:lpstr>Презентация PowerPoint</vt:lpstr>
      <vt:lpstr>Результаты A/B-тестирования</vt:lpstr>
      <vt:lpstr>Выводы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Firebase</dc:title>
  <dc:creator>nam polehyk</dc:creator>
  <cp:lastModifiedBy>nam polehyk</cp:lastModifiedBy>
  <cp:revision>46</cp:revision>
  <dcterms:created xsi:type="dcterms:W3CDTF">2024-04-17T20:59:46Z</dcterms:created>
  <dcterms:modified xsi:type="dcterms:W3CDTF">2025-01-16T21:03:34Z</dcterms:modified>
</cp:coreProperties>
</file>